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8" r:id="rId4"/>
    <p:sldId id="282" r:id="rId5"/>
    <p:sldId id="284" r:id="rId6"/>
    <p:sldId id="285" r:id="rId7"/>
    <p:sldId id="286" r:id="rId8"/>
    <p:sldId id="259" r:id="rId9"/>
    <p:sldId id="261" r:id="rId10"/>
    <p:sldId id="262" r:id="rId11"/>
    <p:sldId id="263" r:id="rId12"/>
    <p:sldId id="264" r:id="rId13"/>
    <p:sldId id="278" r:id="rId14"/>
    <p:sldId id="279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80" r:id="rId26"/>
    <p:sldId id="275" r:id="rId27"/>
    <p:sldId id="277" r:id="rId28"/>
    <p:sldId id="276" r:id="rId29"/>
    <p:sldId id="292" r:id="rId30"/>
    <p:sldId id="293" r:id="rId31"/>
    <p:sldId id="295" r:id="rId32"/>
    <p:sldId id="296" r:id="rId33"/>
    <p:sldId id="297" r:id="rId34"/>
    <p:sldId id="30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287" r:id="rId45"/>
    <p:sldId id="288" r:id="rId46"/>
    <p:sldId id="289" r:id="rId47"/>
    <p:sldId id="290" r:id="rId48"/>
    <p:sldId id="260" r:id="rId4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1" roundtripDataSignature="AMtx7mhW4JCM7pvHLcjyk5Qof+JWLAJn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4660"/>
  </p:normalViewPr>
  <p:slideViewPr>
    <p:cSldViewPr snapToGrid="0">
      <p:cViewPr varScale="1">
        <p:scale>
          <a:sx n="62" d="100"/>
          <a:sy n="62" d="100"/>
        </p:scale>
        <p:origin x="7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KRIPSI%20JUJUUU\USULAN%20SKRIPSI%20JUJU\ininin\SESUDAH%20SEMPRO\panjang%20gelombang%20dan%20operating%20tim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KRIPSI%20JUJUUU\USULAN%20SKRIPSI%20JUJU\ininin\SESUDAH%20SEMPRO\panjang%20gelombang%20dan%20operating%20tim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KRIPSI%20JUJUUU\USULAN%20SKRIPSI%20JUJU\ininin\SESUDAH%20SEMPRO\Nila%20Uji%20Antioksida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KRIPSI%20JUJUUU\USULAN%20SKRIPSI%20JUJU\ininin\SESUDAH%20SEMPRO\Nila%20Uji%20Antioksida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KRIPSI%20JUJUUU\USULAN%20SKRIPSI%20JUJU\ininin\SESUDAH%20SEMPRO\Nila%20Uji%20Antioksidan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KRIPSI%20JUJUUU\USULAN%20SKRIPSI%20JUJU\ininin\SESUDAH%20SEMPRO\Nila%20Uji%20Antioksidan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KRIPSI%20JUJUUU\USULAN%20SKRIPSI%20JUJU\ininin\SESUDAH%20SEMPRO\Nila%20Uji%20Antioksidan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Absorbansi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P.GEL!$D$2:$D$202</c:f>
              <c:numCache>
                <c:formatCode>General</c:formatCode>
                <c:ptCount val="201"/>
                <c:pt idx="0">
                  <c:v>400</c:v>
                </c:pt>
                <c:pt idx="1">
                  <c:v>401</c:v>
                </c:pt>
                <c:pt idx="2">
                  <c:v>402</c:v>
                </c:pt>
                <c:pt idx="3">
                  <c:v>403</c:v>
                </c:pt>
                <c:pt idx="4">
                  <c:v>404</c:v>
                </c:pt>
                <c:pt idx="5">
                  <c:v>405</c:v>
                </c:pt>
                <c:pt idx="6">
                  <c:v>406</c:v>
                </c:pt>
                <c:pt idx="7">
                  <c:v>407</c:v>
                </c:pt>
                <c:pt idx="8">
                  <c:v>408</c:v>
                </c:pt>
                <c:pt idx="9">
                  <c:v>409</c:v>
                </c:pt>
                <c:pt idx="10">
                  <c:v>410</c:v>
                </c:pt>
                <c:pt idx="11">
                  <c:v>411</c:v>
                </c:pt>
                <c:pt idx="12">
                  <c:v>412</c:v>
                </c:pt>
                <c:pt idx="13">
                  <c:v>413</c:v>
                </c:pt>
                <c:pt idx="14">
                  <c:v>414</c:v>
                </c:pt>
                <c:pt idx="15">
                  <c:v>415</c:v>
                </c:pt>
                <c:pt idx="16">
                  <c:v>416</c:v>
                </c:pt>
                <c:pt idx="17">
                  <c:v>417</c:v>
                </c:pt>
                <c:pt idx="18">
                  <c:v>418</c:v>
                </c:pt>
                <c:pt idx="19">
                  <c:v>419</c:v>
                </c:pt>
                <c:pt idx="20">
                  <c:v>420</c:v>
                </c:pt>
                <c:pt idx="21">
                  <c:v>421</c:v>
                </c:pt>
                <c:pt idx="22">
                  <c:v>422</c:v>
                </c:pt>
                <c:pt idx="23">
                  <c:v>423</c:v>
                </c:pt>
                <c:pt idx="24">
                  <c:v>424</c:v>
                </c:pt>
                <c:pt idx="25">
                  <c:v>425</c:v>
                </c:pt>
                <c:pt idx="26">
                  <c:v>426</c:v>
                </c:pt>
                <c:pt idx="27">
                  <c:v>427</c:v>
                </c:pt>
                <c:pt idx="28">
                  <c:v>428</c:v>
                </c:pt>
                <c:pt idx="29">
                  <c:v>429</c:v>
                </c:pt>
                <c:pt idx="30">
                  <c:v>430</c:v>
                </c:pt>
                <c:pt idx="31">
                  <c:v>431</c:v>
                </c:pt>
                <c:pt idx="32">
                  <c:v>432</c:v>
                </c:pt>
                <c:pt idx="33">
                  <c:v>433</c:v>
                </c:pt>
                <c:pt idx="34">
                  <c:v>434</c:v>
                </c:pt>
                <c:pt idx="35">
                  <c:v>435</c:v>
                </c:pt>
                <c:pt idx="36">
                  <c:v>436</c:v>
                </c:pt>
                <c:pt idx="37">
                  <c:v>437</c:v>
                </c:pt>
                <c:pt idx="38">
                  <c:v>438</c:v>
                </c:pt>
                <c:pt idx="39">
                  <c:v>439</c:v>
                </c:pt>
                <c:pt idx="40">
                  <c:v>440</c:v>
                </c:pt>
                <c:pt idx="41">
                  <c:v>441</c:v>
                </c:pt>
                <c:pt idx="42">
                  <c:v>442</c:v>
                </c:pt>
                <c:pt idx="43">
                  <c:v>443</c:v>
                </c:pt>
                <c:pt idx="44">
                  <c:v>444</c:v>
                </c:pt>
                <c:pt idx="45">
                  <c:v>445</c:v>
                </c:pt>
                <c:pt idx="46">
                  <c:v>446</c:v>
                </c:pt>
                <c:pt idx="47">
                  <c:v>447</c:v>
                </c:pt>
                <c:pt idx="48">
                  <c:v>448</c:v>
                </c:pt>
                <c:pt idx="49">
                  <c:v>449</c:v>
                </c:pt>
                <c:pt idx="50">
                  <c:v>450</c:v>
                </c:pt>
                <c:pt idx="51">
                  <c:v>451</c:v>
                </c:pt>
                <c:pt idx="52">
                  <c:v>452</c:v>
                </c:pt>
                <c:pt idx="53">
                  <c:v>453</c:v>
                </c:pt>
                <c:pt idx="54">
                  <c:v>454</c:v>
                </c:pt>
                <c:pt idx="55">
                  <c:v>455</c:v>
                </c:pt>
                <c:pt idx="56">
                  <c:v>456</c:v>
                </c:pt>
                <c:pt idx="57">
                  <c:v>457</c:v>
                </c:pt>
                <c:pt idx="58">
                  <c:v>458</c:v>
                </c:pt>
                <c:pt idx="59">
                  <c:v>459</c:v>
                </c:pt>
                <c:pt idx="60">
                  <c:v>460</c:v>
                </c:pt>
                <c:pt idx="61">
                  <c:v>461</c:v>
                </c:pt>
                <c:pt idx="62">
                  <c:v>462</c:v>
                </c:pt>
                <c:pt idx="63">
                  <c:v>463</c:v>
                </c:pt>
                <c:pt idx="64">
                  <c:v>464</c:v>
                </c:pt>
                <c:pt idx="65">
                  <c:v>465</c:v>
                </c:pt>
                <c:pt idx="66">
                  <c:v>466</c:v>
                </c:pt>
                <c:pt idx="67">
                  <c:v>467</c:v>
                </c:pt>
                <c:pt idx="68">
                  <c:v>468</c:v>
                </c:pt>
                <c:pt idx="69">
                  <c:v>469</c:v>
                </c:pt>
                <c:pt idx="70">
                  <c:v>470</c:v>
                </c:pt>
                <c:pt idx="71">
                  <c:v>471</c:v>
                </c:pt>
                <c:pt idx="72">
                  <c:v>472</c:v>
                </c:pt>
                <c:pt idx="73">
                  <c:v>473</c:v>
                </c:pt>
                <c:pt idx="74">
                  <c:v>474</c:v>
                </c:pt>
                <c:pt idx="75">
                  <c:v>475</c:v>
                </c:pt>
                <c:pt idx="76">
                  <c:v>476</c:v>
                </c:pt>
                <c:pt idx="77">
                  <c:v>477</c:v>
                </c:pt>
                <c:pt idx="78">
                  <c:v>478</c:v>
                </c:pt>
                <c:pt idx="79">
                  <c:v>479</c:v>
                </c:pt>
                <c:pt idx="80">
                  <c:v>480</c:v>
                </c:pt>
                <c:pt idx="81">
                  <c:v>481</c:v>
                </c:pt>
                <c:pt idx="82">
                  <c:v>482</c:v>
                </c:pt>
                <c:pt idx="83">
                  <c:v>483</c:v>
                </c:pt>
                <c:pt idx="84">
                  <c:v>484</c:v>
                </c:pt>
                <c:pt idx="85">
                  <c:v>485</c:v>
                </c:pt>
                <c:pt idx="86">
                  <c:v>486</c:v>
                </c:pt>
                <c:pt idx="87">
                  <c:v>487</c:v>
                </c:pt>
                <c:pt idx="88">
                  <c:v>488</c:v>
                </c:pt>
                <c:pt idx="89">
                  <c:v>489</c:v>
                </c:pt>
                <c:pt idx="90">
                  <c:v>490</c:v>
                </c:pt>
                <c:pt idx="91">
                  <c:v>491</c:v>
                </c:pt>
                <c:pt idx="92">
                  <c:v>492</c:v>
                </c:pt>
                <c:pt idx="93">
                  <c:v>493</c:v>
                </c:pt>
                <c:pt idx="94">
                  <c:v>494</c:v>
                </c:pt>
                <c:pt idx="95">
                  <c:v>495</c:v>
                </c:pt>
                <c:pt idx="96">
                  <c:v>496</c:v>
                </c:pt>
                <c:pt idx="97">
                  <c:v>497</c:v>
                </c:pt>
                <c:pt idx="98">
                  <c:v>498</c:v>
                </c:pt>
                <c:pt idx="99">
                  <c:v>499</c:v>
                </c:pt>
                <c:pt idx="100">
                  <c:v>500</c:v>
                </c:pt>
                <c:pt idx="101">
                  <c:v>501</c:v>
                </c:pt>
                <c:pt idx="102">
                  <c:v>502</c:v>
                </c:pt>
                <c:pt idx="103">
                  <c:v>503</c:v>
                </c:pt>
                <c:pt idx="104">
                  <c:v>504</c:v>
                </c:pt>
                <c:pt idx="105">
                  <c:v>505</c:v>
                </c:pt>
                <c:pt idx="106">
                  <c:v>506</c:v>
                </c:pt>
                <c:pt idx="107">
                  <c:v>507</c:v>
                </c:pt>
                <c:pt idx="108">
                  <c:v>508</c:v>
                </c:pt>
                <c:pt idx="109">
                  <c:v>509</c:v>
                </c:pt>
                <c:pt idx="110">
                  <c:v>510</c:v>
                </c:pt>
                <c:pt idx="111">
                  <c:v>511</c:v>
                </c:pt>
                <c:pt idx="112">
                  <c:v>512</c:v>
                </c:pt>
                <c:pt idx="113">
                  <c:v>513</c:v>
                </c:pt>
                <c:pt idx="114">
                  <c:v>514</c:v>
                </c:pt>
                <c:pt idx="115">
                  <c:v>515</c:v>
                </c:pt>
                <c:pt idx="116">
                  <c:v>516</c:v>
                </c:pt>
                <c:pt idx="117">
                  <c:v>517</c:v>
                </c:pt>
                <c:pt idx="118">
                  <c:v>518</c:v>
                </c:pt>
                <c:pt idx="119">
                  <c:v>519</c:v>
                </c:pt>
                <c:pt idx="120">
                  <c:v>520</c:v>
                </c:pt>
                <c:pt idx="121">
                  <c:v>521</c:v>
                </c:pt>
                <c:pt idx="122">
                  <c:v>522</c:v>
                </c:pt>
                <c:pt idx="123">
                  <c:v>523</c:v>
                </c:pt>
                <c:pt idx="124">
                  <c:v>524</c:v>
                </c:pt>
                <c:pt idx="125">
                  <c:v>525</c:v>
                </c:pt>
                <c:pt idx="126">
                  <c:v>526</c:v>
                </c:pt>
                <c:pt idx="127">
                  <c:v>527</c:v>
                </c:pt>
                <c:pt idx="128">
                  <c:v>528</c:v>
                </c:pt>
                <c:pt idx="129">
                  <c:v>529</c:v>
                </c:pt>
                <c:pt idx="130">
                  <c:v>530</c:v>
                </c:pt>
                <c:pt idx="131">
                  <c:v>531</c:v>
                </c:pt>
                <c:pt idx="132">
                  <c:v>532</c:v>
                </c:pt>
                <c:pt idx="133">
                  <c:v>533</c:v>
                </c:pt>
                <c:pt idx="134">
                  <c:v>534</c:v>
                </c:pt>
                <c:pt idx="135">
                  <c:v>535</c:v>
                </c:pt>
                <c:pt idx="136">
                  <c:v>536</c:v>
                </c:pt>
                <c:pt idx="137">
                  <c:v>537</c:v>
                </c:pt>
                <c:pt idx="138">
                  <c:v>538</c:v>
                </c:pt>
                <c:pt idx="139">
                  <c:v>539</c:v>
                </c:pt>
                <c:pt idx="140">
                  <c:v>540</c:v>
                </c:pt>
                <c:pt idx="141">
                  <c:v>541</c:v>
                </c:pt>
                <c:pt idx="142">
                  <c:v>542</c:v>
                </c:pt>
                <c:pt idx="143">
                  <c:v>543</c:v>
                </c:pt>
                <c:pt idx="144">
                  <c:v>544</c:v>
                </c:pt>
                <c:pt idx="145">
                  <c:v>545</c:v>
                </c:pt>
                <c:pt idx="146">
                  <c:v>546</c:v>
                </c:pt>
                <c:pt idx="147">
                  <c:v>547</c:v>
                </c:pt>
                <c:pt idx="148">
                  <c:v>548</c:v>
                </c:pt>
                <c:pt idx="149">
                  <c:v>549</c:v>
                </c:pt>
                <c:pt idx="150">
                  <c:v>550</c:v>
                </c:pt>
                <c:pt idx="151">
                  <c:v>551</c:v>
                </c:pt>
                <c:pt idx="152">
                  <c:v>552</c:v>
                </c:pt>
                <c:pt idx="153">
                  <c:v>553</c:v>
                </c:pt>
                <c:pt idx="154">
                  <c:v>554</c:v>
                </c:pt>
                <c:pt idx="155">
                  <c:v>555</c:v>
                </c:pt>
                <c:pt idx="156">
                  <c:v>556</c:v>
                </c:pt>
                <c:pt idx="157">
                  <c:v>557</c:v>
                </c:pt>
                <c:pt idx="158">
                  <c:v>558</c:v>
                </c:pt>
                <c:pt idx="159">
                  <c:v>559</c:v>
                </c:pt>
                <c:pt idx="160">
                  <c:v>560</c:v>
                </c:pt>
                <c:pt idx="161">
                  <c:v>561</c:v>
                </c:pt>
                <c:pt idx="162">
                  <c:v>562</c:v>
                </c:pt>
                <c:pt idx="163">
                  <c:v>563</c:v>
                </c:pt>
                <c:pt idx="164">
                  <c:v>564</c:v>
                </c:pt>
                <c:pt idx="165">
                  <c:v>565</c:v>
                </c:pt>
                <c:pt idx="166">
                  <c:v>566</c:v>
                </c:pt>
                <c:pt idx="167">
                  <c:v>567</c:v>
                </c:pt>
                <c:pt idx="168">
                  <c:v>568</c:v>
                </c:pt>
                <c:pt idx="169">
                  <c:v>569</c:v>
                </c:pt>
                <c:pt idx="170">
                  <c:v>570</c:v>
                </c:pt>
                <c:pt idx="171">
                  <c:v>571</c:v>
                </c:pt>
                <c:pt idx="172">
                  <c:v>572</c:v>
                </c:pt>
                <c:pt idx="173">
                  <c:v>573</c:v>
                </c:pt>
                <c:pt idx="174">
                  <c:v>574</c:v>
                </c:pt>
                <c:pt idx="175">
                  <c:v>575</c:v>
                </c:pt>
                <c:pt idx="176">
                  <c:v>576</c:v>
                </c:pt>
                <c:pt idx="177">
                  <c:v>577</c:v>
                </c:pt>
                <c:pt idx="178">
                  <c:v>578</c:v>
                </c:pt>
                <c:pt idx="179">
                  <c:v>579</c:v>
                </c:pt>
                <c:pt idx="180">
                  <c:v>580</c:v>
                </c:pt>
                <c:pt idx="181">
                  <c:v>581</c:v>
                </c:pt>
                <c:pt idx="182">
                  <c:v>582</c:v>
                </c:pt>
                <c:pt idx="183">
                  <c:v>583</c:v>
                </c:pt>
                <c:pt idx="184">
                  <c:v>584</c:v>
                </c:pt>
                <c:pt idx="185">
                  <c:v>585</c:v>
                </c:pt>
                <c:pt idx="186">
                  <c:v>586</c:v>
                </c:pt>
                <c:pt idx="187">
                  <c:v>587</c:v>
                </c:pt>
                <c:pt idx="188">
                  <c:v>588</c:v>
                </c:pt>
                <c:pt idx="189">
                  <c:v>589</c:v>
                </c:pt>
                <c:pt idx="190">
                  <c:v>590</c:v>
                </c:pt>
                <c:pt idx="191">
                  <c:v>591</c:v>
                </c:pt>
                <c:pt idx="192">
                  <c:v>592</c:v>
                </c:pt>
                <c:pt idx="193">
                  <c:v>593</c:v>
                </c:pt>
                <c:pt idx="194">
                  <c:v>594</c:v>
                </c:pt>
                <c:pt idx="195">
                  <c:v>595</c:v>
                </c:pt>
                <c:pt idx="196">
                  <c:v>596</c:v>
                </c:pt>
                <c:pt idx="197">
                  <c:v>597</c:v>
                </c:pt>
                <c:pt idx="198">
                  <c:v>598</c:v>
                </c:pt>
                <c:pt idx="199">
                  <c:v>599</c:v>
                </c:pt>
                <c:pt idx="200">
                  <c:v>600</c:v>
                </c:pt>
              </c:numCache>
            </c:numRef>
          </c:xVal>
          <c:yVal>
            <c:numRef>
              <c:f>P.GEL!$E$2:$E$202</c:f>
              <c:numCache>
                <c:formatCode>General</c:formatCode>
                <c:ptCount val="201"/>
                <c:pt idx="0">
                  <c:v>0.39600000000000002</c:v>
                </c:pt>
                <c:pt idx="1">
                  <c:v>0.39600000000000002</c:v>
                </c:pt>
                <c:pt idx="2">
                  <c:v>0.39400000000000002</c:v>
                </c:pt>
                <c:pt idx="3">
                  <c:v>0.39200000000000002</c:v>
                </c:pt>
                <c:pt idx="4">
                  <c:v>0.39</c:v>
                </c:pt>
                <c:pt idx="5">
                  <c:v>0.38900000000000001</c:v>
                </c:pt>
                <c:pt idx="6">
                  <c:v>0.38700000000000001</c:v>
                </c:pt>
                <c:pt idx="7">
                  <c:v>0.38600000000000001</c:v>
                </c:pt>
                <c:pt idx="8">
                  <c:v>0.38500000000000001</c:v>
                </c:pt>
                <c:pt idx="9">
                  <c:v>0.38400000000000001</c:v>
                </c:pt>
                <c:pt idx="10">
                  <c:v>0.38300000000000001</c:v>
                </c:pt>
                <c:pt idx="11">
                  <c:v>0.38200000000000001</c:v>
                </c:pt>
                <c:pt idx="12">
                  <c:v>0.38100000000000001</c:v>
                </c:pt>
                <c:pt idx="13">
                  <c:v>0.38100000000000001</c:v>
                </c:pt>
                <c:pt idx="14">
                  <c:v>0.38</c:v>
                </c:pt>
                <c:pt idx="15">
                  <c:v>0.38</c:v>
                </c:pt>
                <c:pt idx="16">
                  <c:v>0.38</c:v>
                </c:pt>
                <c:pt idx="17">
                  <c:v>0.38</c:v>
                </c:pt>
                <c:pt idx="18">
                  <c:v>0.38</c:v>
                </c:pt>
                <c:pt idx="19">
                  <c:v>0.38</c:v>
                </c:pt>
                <c:pt idx="20">
                  <c:v>0.38</c:v>
                </c:pt>
                <c:pt idx="21">
                  <c:v>0.38</c:v>
                </c:pt>
                <c:pt idx="22">
                  <c:v>0.38</c:v>
                </c:pt>
                <c:pt idx="23">
                  <c:v>0.38</c:v>
                </c:pt>
                <c:pt idx="24">
                  <c:v>0.38</c:v>
                </c:pt>
                <c:pt idx="25">
                  <c:v>0.38100000000000001</c:v>
                </c:pt>
                <c:pt idx="26">
                  <c:v>0.38100000000000001</c:v>
                </c:pt>
                <c:pt idx="27">
                  <c:v>0.38100000000000001</c:v>
                </c:pt>
                <c:pt idx="28">
                  <c:v>0.38100000000000001</c:v>
                </c:pt>
                <c:pt idx="29">
                  <c:v>0.38200000000000001</c:v>
                </c:pt>
                <c:pt idx="30">
                  <c:v>0.38200000000000001</c:v>
                </c:pt>
                <c:pt idx="31">
                  <c:v>0.38300000000000001</c:v>
                </c:pt>
                <c:pt idx="32">
                  <c:v>0.38300000000000001</c:v>
                </c:pt>
                <c:pt idx="33">
                  <c:v>0.38400000000000001</c:v>
                </c:pt>
                <c:pt idx="34">
                  <c:v>0.38400000000000001</c:v>
                </c:pt>
                <c:pt idx="35">
                  <c:v>0.38500000000000001</c:v>
                </c:pt>
                <c:pt idx="36">
                  <c:v>0.38600000000000001</c:v>
                </c:pt>
                <c:pt idx="37">
                  <c:v>0.38700000000000001</c:v>
                </c:pt>
                <c:pt idx="38">
                  <c:v>0.38800000000000001</c:v>
                </c:pt>
                <c:pt idx="39">
                  <c:v>0.38900000000000001</c:v>
                </c:pt>
                <c:pt idx="40">
                  <c:v>0.39</c:v>
                </c:pt>
                <c:pt idx="41">
                  <c:v>0.39200000000000002</c:v>
                </c:pt>
                <c:pt idx="42">
                  <c:v>0.39300000000000002</c:v>
                </c:pt>
                <c:pt idx="43">
                  <c:v>0.39400000000000002</c:v>
                </c:pt>
                <c:pt idx="44">
                  <c:v>0.39600000000000002</c:v>
                </c:pt>
                <c:pt idx="45">
                  <c:v>0.39800000000000002</c:v>
                </c:pt>
                <c:pt idx="46">
                  <c:v>0.4</c:v>
                </c:pt>
                <c:pt idx="47">
                  <c:v>0.40200000000000002</c:v>
                </c:pt>
                <c:pt idx="48">
                  <c:v>0.40400000000000003</c:v>
                </c:pt>
                <c:pt idx="49">
                  <c:v>0.40699999999999997</c:v>
                </c:pt>
                <c:pt idx="50">
                  <c:v>0.41</c:v>
                </c:pt>
                <c:pt idx="51">
                  <c:v>0.41299999999999998</c:v>
                </c:pt>
                <c:pt idx="52">
                  <c:v>0.41599999999999998</c:v>
                </c:pt>
                <c:pt idx="53">
                  <c:v>0.41899999999999998</c:v>
                </c:pt>
                <c:pt idx="54">
                  <c:v>0.42199999999999999</c:v>
                </c:pt>
                <c:pt idx="55">
                  <c:v>0.42599999999999999</c:v>
                </c:pt>
                <c:pt idx="56">
                  <c:v>0.43</c:v>
                </c:pt>
                <c:pt idx="57">
                  <c:v>0.434</c:v>
                </c:pt>
                <c:pt idx="58">
                  <c:v>0.438</c:v>
                </c:pt>
                <c:pt idx="59">
                  <c:v>0.443</c:v>
                </c:pt>
                <c:pt idx="60">
                  <c:v>0.44700000000000001</c:v>
                </c:pt>
                <c:pt idx="61">
                  <c:v>0.45200000000000001</c:v>
                </c:pt>
                <c:pt idx="62">
                  <c:v>0.45700000000000002</c:v>
                </c:pt>
                <c:pt idx="63">
                  <c:v>0.46200000000000002</c:v>
                </c:pt>
                <c:pt idx="64">
                  <c:v>0.46700000000000003</c:v>
                </c:pt>
                <c:pt idx="65">
                  <c:v>0.47299999999999998</c:v>
                </c:pt>
                <c:pt idx="66">
                  <c:v>0.47799999999999998</c:v>
                </c:pt>
                <c:pt idx="67">
                  <c:v>0.48399999999999999</c:v>
                </c:pt>
                <c:pt idx="68">
                  <c:v>0.49</c:v>
                </c:pt>
                <c:pt idx="69">
                  <c:v>0.495</c:v>
                </c:pt>
                <c:pt idx="70">
                  <c:v>0.501</c:v>
                </c:pt>
                <c:pt idx="71">
                  <c:v>0.50800000000000001</c:v>
                </c:pt>
                <c:pt idx="72">
                  <c:v>0.51400000000000001</c:v>
                </c:pt>
                <c:pt idx="73">
                  <c:v>0.52100000000000002</c:v>
                </c:pt>
                <c:pt idx="74">
                  <c:v>0.52800000000000002</c:v>
                </c:pt>
                <c:pt idx="75">
                  <c:v>0.53500000000000003</c:v>
                </c:pt>
                <c:pt idx="76">
                  <c:v>0.54200000000000004</c:v>
                </c:pt>
                <c:pt idx="77">
                  <c:v>0.54900000000000004</c:v>
                </c:pt>
                <c:pt idx="78">
                  <c:v>0.55600000000000005</c:v>
                </c:pt>
                <c:pt idx="79">
                  <c:v>0.56299999999999994</c:v>
                </c:pt>
                <c:pt idx="80">
                  <c:v>0.56999999999999995</c:v>
                </c:pt>
                <c:pt idx="81">
                  <c:v>0.57799999999999996</c:v>
                </c:pt>
                <c:pt idx="82">
                  <c:v>0.58699999999999997</c:v>
                </c:pt>
                <c:pt idx="83">
                  <c:v>0.59499999999999997</c:v>
                </c:pt>
                <c:pt idx="84">
                  <c:v>0.60399999999999998</c:v>
                </c:pt>
                <c:pt idx="85">
                  <c:v>0.60899999999999999</c:v>
                </c:pt>
                <c:pt idx="86">
                  <c:v>0.61699999999999999</c:v>
                </c:pt>
                <c:pt idx="87">
                  <c:v>0.626</c:v>
                </c:pt>
                <c:pt idx="88">
                  <c:v>0.63500000000000001</c:v>
                </c:pt>
                <c:pt idx="89">
                  <c:v>0.64100000000000001</c:v>
                </c:pt>
                <c:pt idx="90">
                  <c:v>0.64900000000000002</c:v>
                </c:pt>
                <c:pt idx="91">
                  <c:v>0.65800000000000003</c:v>
                </c:pt>
                <c:pt idx="92">
                  <c:v>0.66700000000000004</c:v>
                </c:pt>
                <c:pt idx="93">
                  <c:v>0.67300000000000004</c:v>
                </c:pt>
                <c:pt idx="94">
                  <c:v>0.68100000000000005</c:v>
                </c:pt>
                <c:pt idx="95">
                  <c:v>0.69</c:v>
                </c:pt>
                <c:pt idx="96">
                  <c:v>0.69899999999999995</c:v>
                </c:pt>
                <c:pt idx="97">
                  <c:v>0.70699999999999996</c:v>
                </c:pt>
                <c:pt idx="98">
                  <c:v>0.71399999999999997</c:v>
                </c:pt>
                <c:pt idx="99">
                  <c:v>0.72099999999999997</c:v>
                </c:pt>
                <c:pt idx="100">
                  <c:v>0.72799999999999998</c:v>
                </c:pt>
                <c:pt idx="101">
                  <c:v>0.73599999999999999</c:v>
                </c:pt>
                <c:pt idx="102">
                  <c:v>0.74299999999999999</c:v>
                </c:pt>
                <c:pt idx="103">
                  <c:v>0.749</c:v>
                </c:pt>
                <c:pt idx="104">
                  <c:v>0.75600000000000001</c:v>
                </c:pt>
                <c:pt idx="105">
                  <c:v>0.76200000000000001</c:v>
                </c:pt>
                <c:pt idx="106">
                  <c:v>0.76700000000000002</c:v>
                </c:pt>
                <c:pt idx="107">
                  <c:v>0.77200000000000002</c:v>
                </c:pt>
                <c:pt idx="108">
                  <c:v>0.77700000000000002</c:v>
                </c:pt>
                <c:pt idx="109">
                  <c:v>0.78200000000000003</c:v>
                </c:pt>
                <c:pt idx="110">
                  <c:v>0.78500000000000003</c:v>
                </c:pt>
                <c:pt idx="111">
                  <c:v>0.78800000000000003</c:v>
                </c:pt>
                <c:pt idx="112">
                  <c:v>0.79100000000000004</c:v>
                </c:pt>
                <c:pt idx="113">
                  <c:v>0.79200000000000004</c:v>
                </c:pt>
                <c:pt idx="114">
                  <c:v>0.79400000000000004</c:v>
                </c:pt>
                <c:pt idx="115">
                  <c:v>0.79500000000000004</c:v>
                </c:pt>
                <c:pt idx="116">
                  <c:v>0.79600000000000004</c:v>
                </c:pt>
                <c:pt idx="117">
                  <c:v>0.79600000000000004</c:v>
                </c:pt>
                <c:pt idx="118">
                  <c:v>0.79500000000000004</c:v>
                </c:pt>
                <c:pt idx="119">
                  <c:v>0.79400000000000004</c:v>
                </c:pt>
                <c:pt idx="120">
                  <c:v>0.79200000000000004</c:v>
                </c:pt>
                <c:pt idx="121">
                  <c:v>0.79</c:v>
                </c:pt>
                <c:pt idx="122">
                  <c:v>0.78700000000000003</c:v>
                </c:pt>
                <c:pt idx="123">
                  <c:v>0.78400000000000003</c:v>
                </c:pt>
                <c:pt idx="124">
                  <c:v>0.78</c:v>
                </c:pt>
                <c:pt idx="125">
                  <c:v>0.77500000000000002</c:v>
                </c:pt>
                <c:pt idx="126">
                  <c:v>0.77100000000000002</c:v>
                </c:pt>
                <c:pt idx="127">
                  <c:v>0.76600000000000001</c:v>
                </c:pt>
                <c:pt idx="128">
                  <c:v>0.75900000000000001</c:v>
                </c:pt>
                <c:pt idx="129">
                  <c:v>0.753</c:v>
                </c:pt>
                <c:pt idx="130">
                  <c:v>0.747</c:v>
                </c:pt>
                <c:pt idx="131">
                  <c:v>0.74</c:v>
                </c:pt>
                <c:pt idx="132">
                  <c:v>0.73299999999999998</c:v>
                </c:pt>
                <c:pt idx="133">
                  <c:v>0.72599999999999998</c:v>
                </c:pt>
                <c:pt idx="134">
                  <c:v>0.71899999999999997</c:v>
                </c:pt>
                <c:pt idx="135">
                  <c:v>0.71099999999999997</c:v>
                </c:pt>
                <c:pt idx="136">
                  <c:v>0.70299999999999996</c:v>
                </c:pt>
                <c:pt idx="137">
                  <c:v>0.69599999999999995</c:v>
                </c:pt>
                <c:pt idx="138">
                  <c:v>0.68799999999999994</c:v>
                </c:pt>
                <c:pt idx="139">
                  <c:v>0.67800000000000005</c:v>
                </c:pt>
                <c:pt idx="140">
                  <c:v>0.67</c:v>
                </c:pt>
                <c:pt idx="141">
                  <c:v>0.66200000000000003</c:v>
                </c:pt>
                <c:pt idx="142">
                  <c:v>0.65400000000000003</c:v>
                </c:pt>
                <c:pt idx="143">
                  <c:v>0.64600000000000002</c:v>
                </c:pt>
                <c:pt idx="144">
                  <c:v>0.63900000000000001</c:v>
                </c:pt>
                <c:pt idx="145">
                  <c:v>0.63</c:v>
                </c:pt>
                <c:pt idx="146">
                  <c:v>0.622</c:v>
                </c:pt>
                <c:pt idx="147">
                  <c:v>0.61399999999999999</c:v>
                </c:pt>
                <c:pt idx="148">
                  <c:v>0.60699999999999998</c:v>
                </c:pt>
                <c:pt idx="149">
                  <c:v>0.59799999999999998</c:v>
                </c:pt>
                <c:pt idx="150">
                  <c:v>0.59</c:v>
                </c:pt>
                <c:pt idx="151">
                  <c:v>0.58199999999999996</c:v>
                </c:pt>
                <c:pt idx="152">
                  <c:v>0.57499999999999996</c:v>
                </c:pt>
                <c:pt idx="153">
                  <c:v>0.56699999999999995</c:v>
                </c:pt>
                <c:pt idx="154">
                  <c:v>0.56000000000000005</c:v>
                </c:pt>
                <c:pt idx="155">
                  <c:v>0.55300000000000005</c:v>
                </c:pt>
                <c:pt idx="156">
                  <c:v>0.54600000000000004</c:v>
                </c:pt>
                <c:pt idx="157">
                  <c:v>0.53900000000000003</c:v>
                </c:pt>
                <c:pt idx="158">
                  <c:v>0.53300000000000003</c:v>
                </c:pt>
                <c:pt idx="159">
                  <c:v>0.52600000000000002</c:v>
                </c:pt>
                <c:pt idx="160">
                  <c:v>0.52100000000000002</c:v>
                </c:pt>
                <c:pt idx="161">
                  <c:v>0.51300000000000001</c:v>
                </c:pt>
                <c:pt idx="162">
                  <c:v>0.50800000000000001</c:v>
                </c:pt>
                <c:pt idx="163">
                  <c:v>0.502</c:v>
                </c:pt>
                <c:pt idx="164">
                  <c:v>0.496</c:v>
                </c:pt>
                <c:pt idx="165">
                  <c:v>0.49099999999999999</c:v>
                </c:pt>
                <c:pt idx="166">
                  <c:v>0.48499999999999999</c:v>
                </c:pt>
                <c:pt idx="167">
                  <c:v>0.48</c:v>
                </c:pt>
                <c:pt idx="168">
                  <c:v>0.47499999999999998</c:v>
                </c:pt>
                <c:pt idx="169">
                  <c:v>0.47</c:v>
                </c:pt>
                <c:pt idx="170">
                  <c:v>0.46600000000000003</c:v>
                </c:pt>
                <c:pt idx="171">
                  <c:v>0.46100000000000002</c:v>
                </c:pt>
                <c:pt idx="172">
                  <c:v>0.45700000000000002</c:v>
                </c:pt>
                <c:pt idx="173">
                  <c:v>0.45300000000000001</c:v>
                </c:pt>
                <c:pt idx="174">
                  <c:v>0.44800000000000001</c:v>
                </c:pt>
                <c:pt idx="175">
                  <c:v>0.44400000000000001</c:v>
                </c:pt>
                <c:pt idx="176">
                  <c:v>0.44</c:v>
                </c:pt>
                <c:pt idx="177">
                  <c:v>0.436</c:v>
                </c:pt>
                <c:pt idx="178">
                  <c:v>0.432</c:v>
                </c:pt>
                <c:pt idx="179">
                  <c:v>0.42799999999999999</c:v>
                </c:pt>
                <c:pt idx="180">
                  <c:v>0.42499999999999999</c:v>
                </c:pt>
                <c:pt idx="181">
                  <c:v>0.42</c:v>
                </c:pt>
                <c:pt idx="182">
                  <c:v>0.41699999999999998</c:v>
                </c:pt>
                <c:pt idx="183">
                  <c:v>0.41399999999999998</c:v>
                </c:pt>
                <c:pt idx="184">
                  <c:v>0.41</c:v>
                </c:pt>
                <c:pt idx="185">
                  <c:v>0.40699999999999997</c:v>
                </c:pt>
                <c:pt idx="186">
                  <c:v>0.40400000000000003</c:v>
                </c:pt>
                <c:pt idx="187">
                  <c:v>0.4</c:v>
                </c:pt>
                <c:pt idx="188">
                  <c:v>0.39700000000000002</c:v>
                </c:pt>
                <c:pt idx="189">
                  <c:v>0.39400000000000002</c:v>
                </c:pt>
                <c:pt idx="190">
                  <c:v>0.39100000000000001</c:v>
                </c:pt>
                <c:pt idx="191">
                  <c:v>0.38900000000000001</c:v>
                </c:pt>
                <c:pt idx="192">
                  <c:v>0.38600000000000001</c:v>
                </c:pt>
                <c:pt idx="193">
                  <c:v>0.38300000000000001</c:v>
                </c:pt>
                <c:pt idx="194">
                  <c:v>0.38100000000000001</c:v>
                </c:pt>
                <c:pt idx="195">
                  <c:v>0.378</c:v>
                </c:pt>
                <c:pt idx="196">
                  <c:v>0.375</c:v>
                </c:pt>
                <c:pt idx="197">
                  <c:v>0.372</c:v>
                </c:pt>
                <c:pt idx="198">
                  <c:v>0.37</c:v>
                </c:pt>
                <c:pt idx="199">
                  <c:v>0.36699999999999999</c:v>
                </c:pt>
                <c:pt idx="200">
                  <c:v>0.36499999999999999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B83-4998-B289-321278988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562927"/>
        <c:axId val="15563407"/>
      </c:scatterChart>
      <c:valAx>
        <c:axId val="15562927"/>
        <c:scaling>
          <c:orientation val="minMax"/>
          <c:max val="600"/>
          <c:min val="4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Panjang</a:t>
                </a:r>
                <a:r>
                  <a:rPr lang="en-US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Gelombang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38749949654398835"/>
              <c:y val="0.842090454321369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563407"/>
        <c:crosses val="autoZero"/>
        <c:crossBetween val="midCat"/>
      </c:valAx>
      <c:valAx>
        <c:axId val="15563407"/>
        <c:scaling>
          <c:orientation val="minMax"/>
          <c:max val="0.85000000000000009"/>
          <c:min val="0.3400000000000000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Absorbansi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56292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Operating Time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yVal>
            <c:numRef>
              <c:f>OT!$A$2:$A$31</c:f>
              <c:numCache>
                <c:formatCode>General</c:formatCode>
                <c:ptCount val="30"/>
                <c:pt idx="0">
                  <c:v>0.81399999999999995</c:v>
                </c:pt>
                <c:pt idx="1">
                  <c:v>0.81</c:v>
                </c:pt>
                <c:pt idx="2">
                  <c:v>0.80900000000000005</c:v>
                </c:pt>
                <c:pt idx="3">
                  <c:v>0.80800000000000005</c:v>
                </c:pt>
                <c:pt idx="4">
                  <c:v>0.80600000000000005</c:v>
                </c:pt>
                <c:pt idx="5">
                  <c:v>0.80600000000000005</c:v>
                </c:pt>
                <c:pt idx="6">
                  <c:v>0.80500000000000005</c:v>
                </c:pt>
                <c:pt idx="7">
                  <c:v>0.80400000000000005</c:v>
                </c:pt>
                <c:pt idx="8">
                  <c:v>0.80300000000000005</c:v>
                </c:pt>
                <c:pt idx="9">
                  <c:v>0.80200000000000005</c:v>
                </c:pt>
                <c:pt idx="10">
                  <c:v>0.80100000000000005</c:v>
                </c:pt>
                <c:pt idx="11">
                  <c:v>0.8</c:v>
                </c:pt>
                <c:pt idx="12">
                  <c:v>0.8</c:v>
                </c:pt>
                <c:pt idx="13">
                  <c:v>0.79900000000000004</c:v>
                </c:pt>
                <c:pt idx="14">
                  <c:v>0.79800000000000004</c:v>
                </c:pt>
                <c:pt idx="15">
                  <c:v>0.79800000000000004</c:v>
                </c:pt>
                <c:pt idx="16">
                  <c:v>0.79700000000000004</c:v>
                </c:pt>
                <c:pt idx="17">
                  <c:v>0.79700000000000004</c:v>
                </c:pt>
                <c:pt idx="18">
                  <c:v>0.79600000000000004</c:v>
                </c:pt>
                <c:pt idx="19">
                  <c:v>0.79600000000000004</c:v>
                </c:pt>
                <c:pt idx="20">
                  <c:v>0.79500000000000004</c:v>
                </c:pt>
                <c:pt idx="21">
                  <c:v>0.79500000000000004</c:v>
                </c:pt>
                <c:pt idx="22">
                  <c:v>0.79500000000000004</c:v>
                </c:pt>
                <c:pt idx="23">
                  <c:v>0.79400000000000004</c:v>
                </c:pt>
                <c:pt idx="24">
                  <c:v>0.79300000000000004</c:v>
                </c:pt>
                <c:pt idx="25">
                  <c:v>0.79300000000000004</c:v>
                </c:pt>
                <c:pt idx="26">
                  <c:v>0.79200000000000004</c:v>
                </c:pt>
                <c:pt idx="27">
                  <c:v>0.79100000000000004</c:v>
                </c:pt>
                <c:pt idx="28">
                  <c:v>0.79100000000000004</c:v>
                </c:pt>
                <c:pt idx="29">
                  <c:v>0.79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4BE-45F6-AE28-4496B2111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3027855"/>
        <c:axId val="2073023055"/>
      </c:scatterChart>
      <c:valAx>
        <c:axId val="2073027855"/>
        <c:scaling>
          <c:orientation val="minMax"/>
          <c:max val="3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Waktu</a:t>
                </a:r>
                <a:r>
                  <a:rPr lang="en-US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(menit)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41567943323644813"/>
              <c:y val="0.821683485178077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073023055"/>
        <c:crosses val="autoZero"/>
        <c:crossBetween val="midCat"/>
      </c:valAx>
      <c:valAx>
        <c:axId val="2073023055"/>
        <c:scaling>
          <c:orientation val="minMax"/>
          <c:max val="0.81500000000000006"/>
          <c:min val="0.7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Absorbansi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07302785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FORMULA 1 (0,1%)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37457595578330488"/>
                  <c:y val="-1.9595448798988651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</c:trendlineLbl>
          </c:trendline>
          <c:xVal>
            <c:numRef>
              <c:f>'Formula 1 (0,1%)'!$C$5:$C$9</c:f>
              <c:numCache>
                <c:formatCode>0.000</c:formatCode>
                <c:ptCount val="5"/>
                <c:pt idx="0">
                  <c:v>1.6094379124341003</c:v>
                </c:pt>
                <c:pt idx="1">
                  <c:v>2.3025850929940459</c:v>
                </c:pt>
                <c:pt idx="2">
                  <c:v>2.7080502011022101</c:v>
                </c:pt>
                <c:pt idx="3">
                  <c:v>2.9957322735539909</c:v>
                </c:pt>
                <c:pt idx="4">
                  <c:v>3.2188758248682006</c:v>
                </c:pt>
              </c:numCache>
            </c:numRef>
          </c:xVal>
          <c:yVal>
            <c:numRef>
              <c:f>'Formula 1 (0,1%)'!$I$5:$I$9</c:f>
              <c:numCache>
                <c:formatCode>0.000</c:formatCode>
                <c:ptCount val="5"/>
                <c:pt idx="0">
                  <c:v>47.133757961783445</c:v>
                </c:pt>
                <c:pt idx="1">
                  <c:v>48.832271762208073</c:v>
                </c:pt>
                <c:pt idx="2">
                  <c:v>50.488322717622083</c:v>
                </c:pt>
                <c:pt idx="3">
                  <c:v>51.762208067940549</c:v>
                </c:pt>
                <c:pt idx="4">
                  <c:v>53.885350318471339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249-4525-8928-96F303F5C3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27891599"/>
        <c:axId val="927903119"/>
      </c:scatterChart>
      <c:valAx>
        <c:axId val="927891599"/>
        <c:scaling>
          <c:orientation val="minMax"/>
          <c:max val="3.4"/>
          <c:min val="1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 Konsentrasi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27903119"/>
        <c:crosses val="autoZero"/>
        <c:crossBetween val="midCat"/>
      </c:valAx>
      <c:valAx>
        <c:axId val="927903119"/>
        <c:scaling>
          <c:orientation val="minMax"/>
          <c:min val="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%Inhibisi Antioksidan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2789159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20000"/>
          <a:lumOff val="8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FORMULA</a:t>
            </a:r>
            <a:r>
              <a:rPr lang="en-US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2 (0,3%)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14416013543550676"/>
                  <c:y val="-1.3290937996820349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'Formula 2 (0,3%)'!$C$5:$C$9</c:f>
              <c:numCache>
                <c:formatCode>0.000</c:formatCode>
                <c:ptCount val="5"/>
                <c:pt idx="0">
                  <c:v>1.6094379124341003</c:v>
                </c:pt>
                <c:pt idx="1">
                  <c:v>2.3025850929940459</c:v>
                </c:pt>
                <c:pt idx="2">
                  <c:v>2.7080502011022101</c:v>
                </c:pt>
                <c:pt idx="3">
                  <c:v>2.9957322735539909</c:v>
                </c:pt>
                <c:pt idx="4">
                  <c:v>3.2188758248682006</c:v>
                </c:pt>
              </c:numCache>
            </c:numRef>
          </c:xVal>
          <c:yVal>
            <c:numRef>
              <c:f>'Formula 2 (0,3%)'!$I$5:$I$9</c:f>
              <c:numCache>
                <c:formatCode>0.000</c:formatCode>
                <c:ptCount val="5"/>
                <c:pt idx="0">
                  <c:v>49.639065817409772</c:v>
                </c:pt>
                <c:pt idx="1">
                  <c:v>51.125265392781316</c:v>
                </c:pt>
                <c:pt idx="2">
                  <c:v>53.290870488322724</c:v>
                </c:pt>
                <c:pt idx="3">
                  <c:v>54.904458598726116</c:v>
                </c:pt>
                <c:pt idx="4">
                  <c:v>56.050955414012748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154-40AB-849C-EB81A42C10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7712720"/>
        <c:axId val="1617713680"/>
      </c:scatterChart>
      <c:valAx>
        <c:axId val="1617712720"/>
        <c:scaling>
          <c:orientation val="minMax"/>
          <c:min val="1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US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Konsentrasi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617713680"/>
        <c:crosses val="autoZero"/>
        <c:crossBetween val="midCat"/>
      </c:valAx>
      <c:valAx>
        <c:axId val="161771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%Inhibisi Antioksidan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6177127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20000"/>
          <a:lumOff val="8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FORMULA</a:t>
            </a:r>
            <a:r>
              <a:rPr lang="en-US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3 (0,5%)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35188976377952758"/>
                  <c:y val="-1.270417422867513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y = 4.2798x + 45.201</a:t>
                    </a:r>
                    <a:br>
                      <a:rPr lang="en-US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</a:br>
                    <a:r>
                      <a:rPr lang="en-US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R² = 0.9504</a:t>
                    </a:r>
                    <a:endParaRPr 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</c:trendlineLbl>
          </c:trendline>
          <c:xVal>
            <c:numRef>
              <c:f>'Formula 3 (0,5%)'!$C$5:$C$9</c:f>
              <c:numCache>
                <c:formatCode>0.000</c:formatCode>
                <c:ptCount val="5"/>
                <c:pt idx="0">
                  <c:v>1.6094379124341003</c:v>
                </c:pt>
                <c:pt idx="1">
                  <c:v>2.3025850929940459</c:v>
                </c:pt>
                <c:pt idx="2">
                  <c:v>2.7080502011022101</c:v>
                </c:pt>
                <c:pt idx="3">
                  <c:v>2.9957322735539909</c:v>
                </c:pt>
                <c:pt idx="4">
                  <c:v>3.2188758248682006</c:v>
                </c:pt>
              </c:numCache>
            </c:numRef>
          </c:xVal>
          <c:yVal>
            <c:numRef>
              <c:f>'Formula 3 (0,5%)'!$I$5:$I$9</c:f>
              <c:numCache>
                <c:formatCode>0.000</c:formatCode>
                <c:ptCount val="5"/>
                <c:pt idx="0">
                  <c:v>52.569002123142248</c:v>
                </c:pt>
                <c:pt idx="1">
                  <c:v>54.649681528662427</c:v>
                </c:pt>
                <c:pt idx="2">
                  <c:v>56.050955414012748</c:v>
                </c:pt>
                <c:pt idx="3">
                  <c:v>57.919320594479828</c:v>
                </c:pt>
                <c:pt idx="4">
                  <c:v>59.745222929936304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3BE-40C8-82E2-01B2159B7E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16270352"/>
        <c:axId val="1916278032"/>
      </c:scatterChart>
      <c:valAx>
        <c:axId val="1916270352"/>
        <c:scaling>
          <c:orientation val="minMax"/>
          <c:min val="1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US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Konsentrasi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16278032"/>
        <c:crosses val="autoZero"/>
        <c:crossBetween val="midCat"/>
      </c:valAx>
      <c:valAx>
        <c:axId val="1916278032"/>
        <c:scaling>
          <c:orientation val="minMax"/>
          <c:min val="5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%Inhibisi Antioksidan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16270352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20000"/>
          <a:lumOff val="8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Kontrol</a:t>
            </a:r>
            <a:r>
              <a:rPr lang="en-US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Formula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30148836476271873"/>
                  <c:y val="4.7080581241743726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</c:trendlineLbl>
          </c:trendline>
          <c:xVal>
            <c:numRef>
              <c:f>KF!$C$5:$C$9</c:f>
              <c:numCache>
                <c:formatCode>0.000</c:formatCode>
                <c:ptCount val="5"/>
                <c:pt idx="0">
                  <c:v>1.6094379124341003</c:v>
                </c:pt>
                <c:pt idx="1">
                  <c:v>2.3025850929940459</c:v>
                </c:pt>
                <c:pt idx="2">
                  <c:v>2.7080502011022101</c:v>
                </c:pt>
                <c:pt idx="3">
                  <c:v>2.9957322735539909</c:v>
                </c:pt>
                <c:pt idx="4">
                  <c:v>3.2188758248682006</c:v>
                </c:pt>
              </c:numCache>
            </c:numRef>
          </c:xVal>
          <c:yVal>
            <c:numRef>
              <c:f>KF!$I$5:$I$9</c:f>
              <c:numCache>
                <c:formatCode>0.000</c:formatCode>
                <c:ptCount val="5"/>
                <c:pt idx="0">
                  <c:v>39.023354564755849</c:v>
                </c:pt>
                <c:pt idx="1">
                  <c:v>41.528662420382169</c:v>
                </c:pt>
                <c:pt idx="2">
                  <c:v>42.972399150743101</c:v>
                </c:pt>
                <c:pt idx="3">
                  <c:v>44.373673036093415</c:v>
                </c:pt>
                <c:pt idx="4">
                  <c:v>46.794055201698519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930-469A-B491-1AE27B7E7D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100464"/>
        <c:axId val="1100097104"/>
      </c:scatterChart>
      <c:valAx>
        <c:axId val="1100100464"/>
        <c:scaling>
          <c:orientation val="minMax"/>
          <c:min val="1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US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Konsetrasi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100097104"/>
        <c:crosses val="autoZero"/>
        <c:crossBetween val="midCat"/>
      </c:valAx>
      <c:valAx>
        <c:axId val="1100097104"/>
        <c:scaling>
          <c:orientation val="minMax"/>
          <c:min val="3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%Inhibisi Antioksidan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1001004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20000"/>
          <a:lumOff val="8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KUERSETIN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21067891513560805"/>
                  <c:y val="-1.4147710702828813E-3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</c:trendlineLbl>
          </c:trendline>
          <c:xVal>
            <c:numRef>
              <c:f>Kuersetin!$C$5:$C$9</c:f>
              <c:numCache>
                <c:formatCode>0.000</c:formatCode>
                <c:ptCount val="5"/>
                <c:pt idx="0">
                  <c:v>1.6094379124341003</c:v>
                </c:pt>
                <c:pt idx="1">
                  <c:v>2.3025850929940459</c:v>
                </c:pt>
                <c:pt idx="2">
                  <c:v>2.7080502011022101</c:v>
                </c:pt>
                <c:pt idx="3">
                  <c:v>2.9957322735539909</c:v>
                </c:pt>
                <c:pt idx="4">
                  <c:v>3.2188758248682006</c:v>
                </c:pt>
              </c:numCache>
            </c:numRef>
          </c:xVal>
          <c:yVal>
            <c:numRef>
              <c:f>Kuersetin!$I$5:$I$9</c:f>
              <c:numCache>
                <c:formatCode>0.000</c:formatCode>
                <c:ptCount val="5"/>
                <c:pt idx="0">
                  <c:v>75.201698513800437</c:v>
                </c:pt>
                <c:pt idx="1">
                  <c:v>77.579617834394895</c:v>
                </c:pt>
                <c:pt idx="2">
                  <c:v>85.477707006369428</c:v>
                </c:pt>
                <c:pt idx="3">
                  <c:v>92.908704883227173</c:v>
                </c:pt>
                <c:pt idx="4">
                  <c:v>95.159235668789805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089-476E-B572-6A0A00642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16273232"/>
        <c:axId val="1621625776"/>
      </c:scatterChart>
      <c:valAx>
        <c:axId val="1916273232"/>
        <c:scaling>
          <c:orientation val="minMax"/>
          <c:min val="1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US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Konsentrasi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621625776"/>
        <c:crosses val="autoZero"/>
        <c:crossBetween val="midCat"/>
      </c:valAx>
      <c:valAx>
        <c:axId val="1621625776"/>
        <c:scaling>
          <c:orientation val="minMax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%Inhibisi</a:t>
                </a:r>
                <a:r>
                  <a:rPr lang="en-US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Antioksidan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162732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20000"/>
          <a:lumOff val="8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song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Judul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Konten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Bagia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 Konten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bandinga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Saja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nten dengan Keteranga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mbar dengan Keteranga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Teks Vertik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Vertikal dan Tek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368432" y="2176996"/>
            <a:ext cx="505655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Judul Tugas Akhir</a:t>
            </a:r>
            <a:endParaRPr sz="2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751385" y="2867103"/>
            <a:ext cx="42906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Nama Penulis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751385" y="3403322"/>
            <a:ext cx="42906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NPM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3813905" y="3939541"/>
            <a:ext cx="42906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 Studi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4" y="344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2042535" y="1161374"/>
            <a:ext cx="8714507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kern="1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Uji </a:t>
            </a:r>
            <a:r>
              <a:rPr lang="en-US" sz="2400" b="1" kern="1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Aktivitas</a:t>
            </a:r>
            <a:r>
              <a:rPr lang="en-US" sz="2400" b="1" kern="1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Antioksidan</a:t>
            </a:r>
            <a:r>
              <a:rPr lang="en-US" sz="2400" b="1" kern="1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b="1" kern="1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</a:t>
            </a:r>
            <a:r>
              <a:rPr lang="en-US" sz="2400" b="1" kern="1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uasi</a:t>
            </a:r>
            <a:r>
              <a:rPr lang="en-US" sz="2400" b="1" kern="1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Sediaan</a:t>
            </a:r>
            <a:r>
              <a:rPr lang="en-US" sz="2400" b="1" kern="1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Topikal</a:t>
            </a:r>
            <a:r>
              <a:rPr lang="en-US" sz="2400" b="1" kern="1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Gel </a:t>
            </a:r>
            <a:r>
              <a:rPr lang="en-US" sz="2400" b="1" kern="1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Ekstrak</a:t>
            </a:r>
            <a:r>
              <a:rPr lang="en-US" sz="2400" b="1" kern="1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Daun </a:t>
            </a:r>
            <a:r>
              <a:rPr lang="en-US" sz="2400" b="1" kern="1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Patindis</a:t>
            </a:r>
            <a:r>
              <a:rPr lang="en-US" sz="2400" b="1" kern="1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i="1" kern="1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b="1" i="1" kern="1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rophyllum</a:t>
            </a:r>
            <a:r>
              <a:rPr lang="en-US" sz="2400" b="1" i="1" kern="1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arboreum </a:t>
            </a:r>
            <a:r>
              <a:rPr lang="en-US" sz="2400" b="1" kern="1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kern="1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="1" kern="1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einw</a:t>
            </a:r>
            <a:r>
              <a:rPr lang="en-US" sz="2400" b="1" kern="1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kern="1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b="1" kern="1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2400" b="1" kern="1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b="1" kern="1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lume) </a:t>
            </a:r>
            <a:r>
              <a:rPr lang="en-US" sz="2400" b="1" kern="1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b="1" kern="1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orth.) </a:t>
            </a:r>
            <a:r>
              <a:rPr lang="en-US" sz="2400" b="1" kern="1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b="1" kern="1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ebagai</a:t>
            </a:r>
            <a:r>
              <a:rPr lang="en-US" sz="2400" b="1" kern="1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b="1" kern="1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ntioksidan</a:t>
            </a:r>
            <a:endParaRPr lang="en-US" sz="2400" b="1" kern="100" dirty="0"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950629" y="3372585"/>
            <a:ext cx="429064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dk1"/>
                </a:solidFill>
                <a:latin typeface="Bookman Old Style" panose="02050604050505020204" pitchFamily="18" charset="0"/>
                <a:ea typeface="Calibri"/>
                <a:cs typeface="Calibri"/>
                <a:sym typeface="Calibri"/>
              </a:rPr>
              <a:t>Annisa</a:t>
            </a:r>
            <a:r>
              <a:rPr lang="en-US" sz="2000" b="1" dirty="0">
                <a:solidFill>
                  <a:schemeClr val="dk1"/>
                </a:solidFill>
                <a:latin typeface="Bookman Old Style" panose="02050604050505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Bookman Old Style" panose="02050604050505020204" pitchFamily="18" charset="0"/>
                <a:ea typeface="Calibri"/>
                <a:cs typeface="Calibri"/>
                <a:sym typeface="Calibri"/>
              </a:rPr>
              <a:t>Juwita</a:t>
            </a:r>
            <a:r>
              <a:rPr lang="en-US" sz="2000" b="1" dirty="0">
                <a:solidFill>
                  <a:schemeClr val="dk1"/>
                </a:solidFill>
                <a:latin typeface="Bookman Old Style" panose="02050604050505020204" pitchFamily="18" charset="0"/>
                <a:ea typeface="Calibri"/>
                <a:cs typeface="Calibri"/>
                <a:sym typeface="Calibri"/>
              </a:rPr>
              <a:t> Nur</a:t>
            </a:r>
            <a:endParaRPr sz="2000" b="1" i="0" u="none" strike="noStrike" cap="none" dirty="0">
              <a:solidFill>
                <a:schemeClr val="dk1"/>
              </a:solidFill>
              <a:latin typeface="Bookman Old Style" panose="02050604050505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950629" y="3782402"/>
            <a:ext cx="429064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Bookman Old Style" panose="02050604050505020204" pitchFamily="18" charset="0"/>
                <a:ea typeface="Calibri"/>
                <a:cs typeface="Calibri"/>
                <a:sym typeface="Calibri"/>
              </a:rPr>
              <a:t>210102082</a:t>
            </a:r>
            <a:endParaRPr sz="2000" b="1" i="0" u="none" strike="noStrike" cap="none" dirty="0">
              <a:solidFill>
                <a:schemeClr val="dk1"/>
              </a:solidFill>
              <a:latin typeface="Bookman Old Style" panose="02050604050505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3950676" y="5398942"/>
            <a:ext cx="46487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Bookman Old Style" panose="02050604050505020204" pitchFamily="18" charset="0"/>
                <a:ea typeface="Calibri"/>
                <a:cs typeface="Calibri"/>
                <a:sym typeface="Calibri"/>
              </a:rPr>
              <a:t>S1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Bookman Old Style" panose="02050604050505020204" pitchFamily="18" charset="0"/>
                <a:ea typeface="Calibri"/>
                <a:cs typeface="Calibri"/>
                <a:sym typeface="Calibri"/>
              </a:rPr>
              <a:t>Farmasi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Bookman Old Style" panose="02050604050505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Bookman Old Style" panose="02050604050505020204" pitchFamily="18" charset="0"/>
                <a:ea typeface="Calibri"/>
                <a:cs typeface="Calibri"/>
                <a:sym typeface="Calibri"/>
              </a:rPr>
              <a:t>Klinis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Bookman Old Style" panose="02050604050505020204" pitchFamily="18" charset="0"/>
                <a:ea typeface="Calibri"/>
                <a:cs typeface="Calibri"/>
                <a:sym typeface="Calibri"/>
              </a:rPr>
              <a:t> dan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Bookman Old Style" panose="02050604050505020204" pitchFamily="18" charset="0"/>
                <a:ea typeface="Calibri"/>
                <a:cs typeface="Calibri"/>
                <a:sym typeface="Calibri"/>
              </a:rPr>
              <a:t>Komunitas</a:t>
            </a:r>
            <a:endParaRPr sz="2000" b="1" i="0" u="none" strike="noStrike" cap="none" dirty="0">
              <a:solidFill>
                <a:schemeClr val="dk1"/>
              </a:solidFill>
              <a:latin typeface="Bookman Old Style" panose="02050604050505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3950676" y="5781405"/>
            <a:ext cx="42906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Bookman Old Style" panose="02050604050505020204" pitchFamily="18" charset="0"/>
                <a:ea typeface="Calibri"/>
                <a:cs typeface="Calibri"/>
                <a:sym typeface="Calibri"/>
              </a:rPr>
              <a:t>(TA. 2023-2024)</a:t>
            </a:r>
            <a:endParaRPr sz="2000" b="1" i="0" u="none" strike="noStrike" cap="none" dirty="0">
              <a:solidFill>
                <a:schemeClr val="dk1"/>
              </a:solidFill>
              <a:latin typeface="Bookman Old Style" panose="02050604050505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B8863C-3306-4F98-704A-16A17E163837}"/>
              </a:ext>
            </a:extLst>
          </p:cNvPr>
          <p:cNvSpPr txBox="1"/>
          <p:nvPr/>
        </p:nvSpPr>
        <p:spPr>
          <a:xfrm>
            <a:off x="898242" y="4223931"/>
            <a:ext cx="53511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 err="1">
                <a:latin typeface="Bookman Old Style" panose="02050604050505020204" pitchFamily="18" charset="0"/>
              </a:rPr>
              <a:t>Dosen</a:t>
            </a:r>
            <a:r>
              <a:rPr lang="en-US" sz="1800" b="1" dirty="0">
                <a:latin typeface="Bookman Old Style" panose="02050604050505020204" pitchFamily="18" charset="0"/>
              </a:rPr>
              <a:t> </a:t>
            </a:r>
            <a:r>
              <a:rPr lang="en-US" sz="1800" b="1" dirty="0" err="1">
                <a:latin typeface="Bookman Old Style" panose="02050604050505020204" pitchFamily="18" charset="0"/>
              </a:rPr>
              <a:t>Pembimbing</a:t>
            </a:r>
            <a:endParaRPr lang="en-US" sz="1800" b="1" dirty="0">
              <a:latin typeface="Bookman Old Style" panose="02050604050505020204" pitchFamily="18" charset="0"/>
            </a:endParaRPr>
          </a:p>
          <a:p>
            <a:pPr algn="ctr"/>
            <a:r>
              <a:rPr lang="en-US" sz="1800" dirty="0">
                <a:latin typeface="Bookman Old Style" panose="02050604050505020204" pitchFamily="18" charset="0"/>
              </a:rPr>
              <a:t>Prof. Dr. apt </a:t>
            </a:r>
            <a:r>
              <a:rPr lang="en-US" sz="1800" dirty="0" err="1">
                <a:latin typeface="Bookman Old Style" panose="02050604050505020204" pitchFamily="18" charset="0"/>
              </a:rPr>
              <a:t>Subagus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Wahyuono</a:t>
            </a:r>
            <a:r>
              <a:rPr lang="en-US" sz="1800" dirty="0">
                <a:latin typeface="Bookman Old Style" panose="02050604050505020204" pitchFamily="18" charset="0"/>
              </a:rPr>
              <a:t>, M. Sc</a:t>
            </a:r>
          </a:p>
          <a:p>
            <a:pPr algn="ctr"/>
            <a:r>
              <a:rPr lang="en-US" sz="1800" dirty="0">
                <a:latin typeface="Bookman Old Style" panose="02050604050505020204" pitchFamily="18" charset="0"/>
              </a:rPr>
              <a:t>apt. Muhammad </a:t>
            </a:r>
            <a:r>
              <a:rPr lang="en-US" sz="1800" dirty="0" err="1">
                <a:latin typeface="Bookman Old Style" panose="02050604050505020204" pitchFamily="18" charset="0"/>
              </a:rPr>
              <a:t>Hafizh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Abbiyu</a:t>
            </a:r>
            <a:r>
              <a:rPr lang="en-US" sz="1800" dirty="0">
                <a:latin typeface="Bookman Old Style" panose="02050604050505020204" pitchFamily="18" charset="0"/>
              </a:rPr>
              <a:t> F. F, M, Farm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B9BD80-E1A2-3748-E874-AEE96D4719EE}"/>
              </a:ext>
            </a:extLst>
          </p:cNvPr>
          <p:cNvSpPr txBox="1"/>
          <p:nvPr/>
        </p:nvSpPr>
        <p:spPr>
          <a:xfrm>
            <a:off x="6565024" y="4205179"/>
            <a:ext cx="39661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 err="1">
                <a:latin typeface="Bookman Old Style" panose="02050604050505020204" pitchFamily="18" charset="0"/>
              </a:rPr>
              <a:t>Dosen</a:t>
            </a:r>
            <a:r>
              <a:rPr lang="en-US" sz="1800" b="1" dirty="0">
                <a:latin typeface="Bookman Old Style" panose="02050604050505020204" pitchFamily="18" charset="0"/>
              </a:rPr>
              <a:t> </a:t>
            </a:r>
            <a:r>
              <a:rPr lang="en-US" sz="1800" b="1" dirty="0" err="1">
                <a:latin typeface="Bookman Old Style" panose="02050604050505020204" pitchFamily="18" charset="0"/>
              </a:rPr>
              <a:t>Penguji</a:t>
            </a:r>
            <a:endParaRPr lang="en-US" sz="1800" b="1" dirty="0">
              <a:latin typeface="Bookman Old Style" panose="02050604050505020204" pitchFamily="18" charset="0"/>
            </a:endParaRPr>
          </a:p>
          <a:p>
            <a:pPr algn="ctr"/>
            <a:r>
              <a:rPr lang="en-US" sz="1800" dirty="0">
                <a:latin typeface="Bookman Old Style" panose="02050604050505020204" pitchFamily="18" charset="0"/>
              </a:rPr>
              <a:t>apt. Dwi </a:t>
            </a:r>
            <a:r>
              <a:rPr lang="en-US" sz="1800" dirty="0" err="1">
                <a:latin typeface="Bookman Old Style" panose="02050604050505020204" pitchFamily="18" charset="0"/>
              </a:rPr>
              <a:t>Rizki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Febrianti</a:t>
            </a:r>
            <a:r>
              <a:rPr lang="en-US" sz="1800" dirty="0">
                <a:latin typeface="Bookman Old Style" panose="02050604050505020204" pitchFamily="18" charset="0"/>
              </a:rPr>
              <a:t>, M. Farm</a:t>
            </a:r>
          </a:p>
          <a:p>
            <a:pPr algn="ctr"/>
            <a:r>
              <a:rPr lang="en-US" sz="1800" dirty="0" err="1">
                <a:latin typeface="Bookman Old Style" panose="02050604050505020204" pitchFamily="18" charset="0"/>
              </a:rPr>
              <a:t>Siska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Musiam</a:t>
            </a:r>
            <a:r>
              <a:rPr lang="en-US" sz="1800" dirty="0">
                <a:latin typeface="Bookman Old Style" panose="02050604050505020204" pitchFamily="18" charset="0"/>
              </a:rPr>
              <a:t>, M. Si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7E0D32-3A23-DD07-E0D8-5814A543D415}"/>
              </a:ext>
            </a:extLst>
          </p:cNvPr>
          <p:cNvSpPr txBox="1"/>
          <p:nvPr/>
        </p:nvSpPr>
        <p:spPr>
          <a:xfrm>
            <a:off x="5229368" y="2651209"/>
            <a:ext cx="17331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err="1">
                <a:latin typeface="Bookman Old Style" panose="02050604050505020204" pitchFamily="18" charset="0"/>
              </a:rPr>
              <a:t>Usulan</a:t>
            </a:r>
            <a:r>
              <a:rPr lang="en-US" sz="1600" b="1" dirty="0">
                <a:latin typeface="Bookman Old Style" panose="02050604050505020204" pitchFamily="18" charset="0"/>
              </a:rPr>
              <a:t> </a:t>
            </a:r>
            <a:r>
              <a:rPr lang="en-US" sz="1600" b="1" dirty="0" err="1">
                <a:latin typeface="Bookman Old Style" panose="02050604050505020204" pitchFamily="18" charset="0"/>
              </a:rPr>
              <a:t>Skripsi</a:t>
            </a:r>
            <a:endParaRPr lang="en-US" sz="1600" b="1" dirty="0">
              <a:latin typeface="Bookman Old Style" panose="02050604050505020204" pitchFamily="18" charset="0"/>
            </a:endParaRPr>
          </a:p>
          <a:p>
            <a:pPr algn="ctr"/>
            <a:r>
              <a:rPr lang="en-US" sz="1600" b="1" dirty="0">
                <a:latin typeface="Bookman Old Style" panose="02050604050505020204" pitchFamily="18" charset="0"/>
              </a:rPr>
              <a:t>Oleh 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EE76E4-2749-F895-1A9E-F47367DEC4B5}"/>
              </a:ext>
            </a:extLst>
          </p:cNvPr>
          <p:cNvSpPr txBox="1"/>
          <p:nvPr/>
        </p:nvSpPr>
        <p:spPr>
          <a:xfrm>
            <a:off x="1608575" y="2459504"/>
            <a:ext cx="91381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LATAR BELAKANG MASALAH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54DBFB-54ED-08E5-F01B-D260814D0715}"/>
              </a:ext>
            </a:extLst>
          </p:cNvPr>
          <p:cNvSpPr/>
          <p:nvPr/>
        </p:nvSpPr>
        <p:spPr>
          <a:xfrm>
            <a:off x="2297466" y="1590528"/>
            <a:ext cx="1356188" cy="7834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Luka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7C5F65-77C5-D0AD-4C90-11F87344C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7551" y="2942045"/>
            <a:ext cx="2236185" cy="2179407"/>
          </a:xfrm>
          <a:prstGeom prst="rect">
            <a:avLst/>
          </a:prstGeom>
        </p:spPr>
      </p:pic>
      <p:sp>
        <p:nvSpPr>
          <p:cNvPr id="19" name="Arrow: Right 18">
            <a:extLst>
              <a:ext uri="{FF2B5EF4-FFF2-40B4-BE49-F238E27FC236}">
                <a16:creationId xmlns:a16="http://schemas.microsoft.com/office/drawing/2014/main" id="{7E93198E-A542-E6A4-5A1F-F5F8FADCC937}"/>
              </a:ext>
            </a:extLst>
          </p:cNvPr>
          <p:cNvSpPr/>
          <p:nvPr/>
        </p:nvSpPr>
        <p:spPr>
          <a:xfrm>
            <a:off x="3921129" y="1699616"/>
            <a:ext cx="955497" cy="48001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kondisi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429DEE-5CCF-E50E-3DBF-FCE0D2C83561}"/>
              </a:ext>
            </a:extLst>
          </p:cNvPr>
          <p:cNvSpPr txBox="1"/>
          <p:nvPr/>
        </p:nvSpPr>
        <p:spPr>
          <a:xfrm>
            <a:off x="4876626" y="1192009"/>
            <a:ext cx="23151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Bookman Old Style" panose="02050604050505020204" pitchFamily="18" charset="0"/>
              </a:rPr>
              <a:t>Rusak</a:t>
            </a:r>
            <a:r>
              <a:rPr lang="en-US" sz="1600" dirty="0">
                <a:latin typeface="Bookman Old Style" panose="02050604050505020204" pitchFamily="18" charset="0"/>
              </a:rPr>
              <a:t> dan </a:t>
            </a:r>
            <a:r>
              <a:rPr lang="en-US" sz="1600" dirty="0" err="1">
                <a:latin typeface="Bookman Old Style" panose="02050604050505020204" pitchFamily="18" charset="0"/>
              </a:rPr>
              <a:t>hilangnya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jaringan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karena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faktor</a:t>
            </a:r>
            <a:r>
              <a:rPr lang="en-US" sz="1600" dirty="0">
                <a:latin typeface="Bookman Old Style" panose="02050604050505020204" pitchFamily="18" charset="0"/>
              </a:rPr>
              <a:t> yang </a:t>
            </a:r>
            <a:r>
              <a:rPr lang="en-US" sz="1600" dirty="0" err="1">
                <a:latin typeface="Bookman Old Style" panose="02050604050505020204" pitchFamily="18" charset="0"/>
              </a:rPr>
              <a:t>menggangu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sistem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pertahanan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tubuh</a:t>
            </a:r>
            <a:endParaRPr lang="en-US" sz="1600" dirty="0">
              <a:latin typeface="Bookman Old Style" panose="02050604050505020204" pitchFamily="18" charset="0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AD2898B9-75D4-90DE-BAC2-CB404B7819A4}"/>
              </a:ext>
            </a:extLst>
          </p:cNvPr>
          <p:cNvSpPr/>
          <p:nvPr/>
        </p:nvSpPr>
        <p:spPr>
          <a:xfrm>
            <a:off x="7181808" y="1699616"/>
            <a:ext cx="955497" cy="48001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Jenis</a:t>
            </a:r>
            <a:r>
              <a:rPr lang="en-US" dirty="0"/>
              <a:t>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AB4FC2-6D2D-DFE6-A4AA-4D989F1284E1}"/>
              </a:ext>
            </a:extLst>
          </p:cNvPr>
          <p:cNvSpPr/>
          <p:nvPr/>
        </p:nvSpPr>
        <p:spPr>
          <a:xfrm>
            <a:off x="8387136" y="1982231"/>
            <a:ext cx="1849349" cy="3082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Bookman Old Style" panose="02050604050505020204" pitchFamily="18" charset="0"/>
              </a:rPr>
              <a:t>Terbuka</a:t>
            </a:r>
            <a:r>
              <a:rPr lang="en-US" dirty="0"/>
              <a:t>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B7269C-09F6-2944-E172-CCF16EACF063}"/>
              </a:ext>
            </a:extLst>
          </p:cNvPr>
          <p:cNvSpPr/>
          <p:nvPr/>
        </p:nvSpPr>
        <p:spPr>
          <a:xfrm>
            <a:off x="8387137" y="1545504"/>
            <a:ext cx="1849349" cy="3082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latin typeface="Bookman Old Style" panose="02050604050505020204" pitchFamily="18" charset="0"/>
              </a:rPr>
              <a:t>Tertutup</a:t>
            </a:r>
            <a:r>
              <a:rPr lang="en-US" dirty="0"/>
              <a:t> </a:t>
            </a:r>
          </a:p>
        </p:txBody>
      </p:sp>
      <p:sp>
        <p:nvSpPr>
          <p:cNvPr id="24" name="Arrow: Curved Down 23">
            <a:extLst>
              <a:ext uri="{FF2B5EF4-FFF2-40B4-BE49-F238E27FC236}">
                <a16:creationId xmlns:a16="http://schemas.microsoft.com/office/drawing/2014/main" id="{F182DCE0-C24A-19E8-8E82-D6E39BA2E8BB}"/>
              </a:ext>
            </a:extLst>
          </p:cNvPr>
          <p:cNvSpPr/>
          <p:nvPr/>
        </p:nvSpPr>
        <p:spPr>
          <a:xfrm rot="5400000">
            <a:off x="9789674" y="2727519"/>
            <a:ext cx="1701367" cy="458739"/>
          </a:xfrm>
          <a:prstGeom prst="curved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7F7D913-1494-E70C-26C9-2D1E71C0CC4C}"/>
              </a:ext>
            </a:extLst>
          </p:cNvPr>
          <p:cNvSpPr/>
          <p:nvPr/>
        </p:nvSpPr>
        <p:spPr>
          <a:xfrm>
            <a:off x="5936962" y="3596350"/>
            <a:ext cx="1903986" cy="99045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Bookman Old Style" panose="02050604050505020204" pitchFamily="18" charset="0"/>
              </a:rPr>
              <a:t>Luka </a:t>
            </a:r>
            <a:r>
              <a:rPr lang="en-US" sz="2800" dirty="0" err="1">
                <a:latin typeface="Bookman Old Style" panose="02050604050505020204" pitchFamily="18" charset="0"/>
              </a:rPr>
              <a:t>sayat</a:t>
            </a:r>
            <a:endParaRPr lang="en-US" sz="2800" dirty="0">
              <a:latin typeface="Bookman Old Style" panose="02050604050505020204" pitchFamily="18" charset="0"/>
            </a:endParaRPr>
          </a:p>
        </p:txBody>
      </p:sp>
      <p:sp>
        <p:nvSpPr>
          <p:cNvPr id="26" name="Arrow: Left 25">
            <a:extLst>
              <a:ext uri="{FF2B5EF4-FFF2-40B4-BE49-F238E27FC236}">
                <a16:creationId xmlns:a16="http://schemas.microsoft.com/office/drawing/2014/main" id="{2B041A43-38AF-2BCC-81FB-35F7C638197F}"/>
              </a:ext>
            </a:extLst>
          </p:cNvPr>
          <p:cNvSpPr/>
          <p:nvPr/>
        </p:nvSpPr>
        <p:spPr>
          <a:xfrm>
            <a:off x="4364543" y="3807572"/>
            <a:ext cx="1437722" cy="480014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menyebabkan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21F237-B805-0601-9680-FA12B3683A0F}"/>
              </a:ext>
            </a:extLst>
          </p:cNvPr>
          <p:cNvSpPr/>
          <p:nvPr/>
        </p:nvSpPr>
        <p:spPr>
          <a:xfrm>
            <a:off x="2460392" y="3596350"/>
            <a:ext cx="1784104" cy="8707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Bookman Old Style" panose="02050604050505020204" pitchFamily="18" charset="0"/>
              </a:rPr>
              <a:t>Stres</a:t>
            </a:r>
            <a:r>
              <a:rPr lang="en-US" sz="2800" dirty="0"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latin typeface="Bookman Old Style" panose="02050604050505020204" pitchFamily="18" charset="0"/>
              </a:rPr>
              <a:t>Oksidasi</a:t>
            </a:r>
            <a:endParaRPr lang="en-US" sz="2800" dirty="0">
              <a:latin typeface="Bookman Old Style" panose="020506040505050202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188BF3-22DB-4F3B-43B5-9EA37DC22EE7}"/>
              </a:ext>
            </a:extLst>
          </p:cNvPr>
          <p:cNvSpPr txBox="1"/>
          <p:nvPr/>
        </p:nvSpPr>
        <p:spPr>
          <a:xfrm>
            <a:off x="3796052" y="414986"/>
            <a:ext cx="3858195" cy="522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Luka </a:t>
            </a:r>
            <a:r>
              <a:rPr lang="en-US" sz="28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Sayat</a:t>
            </a:r>
            <a:endParaRPr lang="en-US" sz="28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2BC51B-DCFC-5C79-9B39-96565D0C9E32}"/>
              </a:ext>
            </a:extLst>
          </p:cNvPr>
          <p:cNvSpPr txBox="1"/>
          <p:nvPr/>
        </p:nvSpPr>
        <p:spPr>
          <a:xfrm>
            <a:off x="2321960" y="986318"/>
            <a:ext cx="8087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Antioksidan</a:t>
            </a:r>
            <a:r>
              <a:rPr lang="en-US" sz="28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28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Terhadap</a:t>
            </a:r>
            <a:r>
              <a:rPr lang="en-US" sz="28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28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Penyembuhan</a:t>
            </a:r>
            <a:r>
              <a:rPr lang="en-US" sz="28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Luka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926A585-09F3-EC84-D490-7CB12A6475EB}"/>
              </a:ext>
            </a:extLst>
          </p:cNvPr>
          <p:cNvSpPr/>
          <p:nvPr/>
        </p:nvSpPr>
        <p:spPr>
          <a:xfrm>
            <a:off x="2554776" y="3205404"/>
            <a:ext cx="3351089" cy="121234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Antioksidan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algn="ctr"/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Penetral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radikal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bebas</a:t>
            </a:r>
            <a:endParaRPr lang="en-US" sz="1800" dirty="0">
              <a:latin typeface="Bookman Old Style" panose="02050604050505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BEA8DA-C184-EB66-A39E-3C858C75D428}"/>
              </a:ext>
            </a:extLst>
          </p:cNvPr>
          <p:cNvSpPr txBox="1"/>
          <p:nvPr/>
        </p:nvSpPr>
        <p:spPr>
          <a:xfrm>
            <a:off x="6471070" y="2733286"/>
            <a:ext cx="4440085" cy="33855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Mencegah</a:t>
            </a:r>
            <a:r>
              <a:rPr lang="en-US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kerusakan</a:t>
            </a:r>
            <a:r>
              <a:rPr lang="en-US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pada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jaringan</a:t>
            </a:r>
            <a:r>
              <a:rPr lang="en-US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kulit</a:t>
            </a:r>
            <a:endParaRPr lang="en-US" sz="1600" dirty="0">
              <a:latin typeface="Bookman Old Style" panose="0205060405050502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A1844B-27FB-CA08-5D70-85AB779F5EBD}"/>
              </a:ext>
            </a:extLst>
          </p:cNvPr>
          <p:cNvSpPr txBox="1"/>
          <p:nvPr/>
        </p:nvSpPr>
        <p:spPr>
          <a:xfrm>
            <a:off x="6471070" y="3391668"/>
            <a:ext cx="2956324" cy="33855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err="1">
                <a:latin typeface="Bookman Old Style" panose="02050604050505020204" pitchFamily="18" charset="0"/>
                <a:ea typeface="Calibri" panose="020F0502020204030204" pitchFamily="34" charset="0"/>
              </a:rPr>
              <a:t>M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endukung</a:t>
            </a:r>
            <a:r>
              <a:rPr lang="en-US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regenerasi</a:t>
            </a:r>
            <a:r>
              <a:rPr lang="en-US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sel</a:t>
            </a:r>
            <a:endParaRPr lang="en-US" sz="1600" dirty="0">
              <a:latin typeface="Bookman Old Style" panose="0205060405050502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ABA9D0-32DD-A3E0-DD88-A81F319BA2E6}"/>
              </a:ext>
            </a:extLst>
          </p:cNvPr>
          <p:cNvSpPr txBox="1"/>
          <p:nvPr/>
        </p:nvSpPr>
        <p:spPr>
          <a:xfrm>
            <a:off x="6471070" y="4572224"/>
            <a:ext cx="5056534" cy="33855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err="1">
                <a:latin typeface="Bookman Old Style" panose="02050604050505020204" pitchFamily="18" charset="0"/>
                <a:ea typeface="Calibri" panose="020F0502020204030204" pitchFamily="34" charset="0"/>
              </a:rPr>
              <a:t>M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embantu</a:t>
            </a:r>
            <a:r>
              <a:rPr lang="en-US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dengan</a:t>
            </a:r>
            <a:r>
              <a:rPr lang="en-US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penciptaan</a:t>
            </a:r>
            <a:r>
              <a:rPr lang="en-US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kolagen</a:t>
            </a:r>
            <a:r>
              <a:rPr lang="en-US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di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kulit</a:t>
            </a:r>
            <a:endParaRPr lang="en-US" sz="1600" dirty="0">
              <a:latin typeface="Bookman Old Style" panose="0205060405050502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6F2FC0-77E5-1C89-BC8A-E78C2F7DC969}"/>
              </a:ext>
            </a:extLst>
          </p:cNvPr>
          <p:cNvSpPr txBox="1"/>
          <p:nvPr/>
        </p:nvSpPr>
        <p:spPr>
          <a:xfrm>
            <a:off x="6471070" y="3945635"/>
            <a:ext cx="4357892" cy="33855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err="1">
                <a:latin typeface="Bookman Old Style" panose="02050604050505020204" pitchFamily="18" charset="0"/>
                <a:ea typeface="Calibri" panose="020F0502020204030204" pitchFamily="34" charset="0"/>
              </a:rPr>
              <a:t>M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empercepat</a:t>
            </a:r>
            <a:r>
              <a:rPr lang="en-US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proses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penyembuhan</a:t>
            </a:r>
            <a:r>
              <a:rPr lang="en-US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luka</a:t>
            </a:r>
            <a:endParaRPr lang="en-US" sz="1600" dirty="0">
              <a:latin typeface="Bookman Old Style" panose="02050604050505020204" pitchFamily="18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7E8A9D8-56C9-731C-2C97-C5B1C6DFFDA2}"/>
              </a:ext>
            </a:extLst>
          </p:cNvPr>
          <p:cNvCxnSpPr>
            <a:cxnSpLocks/>
            <a:stCxn id="6" idx="6"/>
            <a:endCxn id="10" idx="1"/>
          </p:cNvCxnSpPr>
          <p:nvPr/>
        </p:nvCxnSpPr>
        <p:spPr>
          <a:xfrm flipV="1">
            <a:off x="5905865" y="2902563"/>
            <a:ext cx="565205" cy="909016"/>
          </a:xfrm>
          <a:prstGeom prst="straightConnector1">
            <a:avLst/>
          </a:prstGeom>
          <a:ln>
            <a:solidFill>
              <a:srgbClr val="FF99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09D92CF-C287-2F25-0048-8C95A1672090}"/>
              </a:ext>
            </a:extLst>
          </p:cNvPr>
          <p:cNvCxnSpPr>
            <a:stCxn id="6" idx="6"/>
            <a:endCxn id="14" idx="1"/>
          </p:cNvCxnSpPr>
          <p:nvPr/>
        </p:nvCxnSpPr>
        <p:spPr>
          <a:xfrm flipV="1">
            <a:off x="5905865" y="3560945"/>
            <a:ext cx="565205" cy="250634"/>
          </a:xfrm>
          <a:prstGeom prst="straightConnector1">
            <a:avLst/>
          </a:prstGeom>
          <a:ln>
            <a:solidFill>
              <a:srgbClr val="FF99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C87A3B7-A202-CBC9-7AE0-8FFCDF6F7568}"/>
              </a:ext>
            </a:extLst>
          </p:cNvPr>
          <p:cNvCxnSpPr>
            <a:stCxn id="6" idx="6"/>
            <a:endCxn id="21" idx="1"/>
          </p:cNvCxnSpPr>
          <p:nvPr/>
        </p:nvCxnSpPr>
        <p:spPr>
          <a:xfrm>
            <a:off x="5905865" y="3811579"/>
            <a:ext cx="565205" cy="303333"/>
          </a:xfrm>
          <a:prstGeom prst="straightConnector1">
            <a:avLst/>
          </a:prstGeom>
          <a:ln>
            <a:solidFill>
              <a:srgbClr val="FF99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6788188-0A14-8B12-B267-ACF420245C3F}"/>
              </a:ext>
            </a:extLst>
          </p:cNvPr>
          <p:cNvCxnSpPr>
            <a:stCxn id="6" idx="6"/>
            <a:endCxn id="18" idx="1"/>
          </p:cNvCxnSpPr>
          <p:nvPr/>
        </p:nvCxnSpPr>
        <p:spPr>
          <a:xfrm>
            <a:off x="5905865" y="3811579"/>
            <a:ext cx="565205" cy="929922"/>
          </a:xfrm>
          <a:prstGeom prst="straightConnector1">
            <a:avLst/>
          </a:prstGeom>
          <a:ln>
            <a:solidFill>
              <a:srgbClr val="FF99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681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6B0B09-A3F9-8BBE-9689-58C85172E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286" y="1883295"/>
            <a:ext cx="3219625" cy="24832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D6E3F5-083E-F58C-0F91-2E3A1B1DFA0A}"/>
              </a:ext>
            </a:extLst>
          </p:cNvPr>
          <p:cNvSpPr txBox="1"/>
          <p:nvPr/>
        </p:nvSpPr>
        <p:spPr>
          <a:xfrm>
            <a:off x="1664194" y="4464220"/>
            <a:ext cx="27157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Tumbuhan</a:t>
            </a:r>
            <a:r>
              <a:rPr lang="en-US" sz="18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Patindis</a:t>
            </a:r>
            <a:r>
              <a:rPr lang="en-US" sz="18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b="1" i="1" kern="100" dirty="0" err="1">
                <a:solidFill>
                  <a:srgbClr val="FF9933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b="1" i="1" kern="100" dirty="0" err="1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rophyllum</a:t>
            </a:r>
            <a:r>
              <a:rPr lang="en-US" sz="1800" b="1" i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100" dirty="0" err="1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arboreum</a:t>
            </a:r>
            <a:r>
              <a:rPr lang="en-US" sz="1800" b="1" i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b="1" kern="100" dirty="0" err="1">
                <a:solidFill>
                  <a:srgbClr val="FF9933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800" b="1" kern="100" dirty="0" err="1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einw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b="1" kern="100" dirty="0">
                <a:solidFill>
                  <a:srgbClr val="FF9933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800" b="1" kern="100" dirty="0">
                <a:solidFill>
                  <a:srgbClr val="FF9933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lume) </a:t>
            </a:r>
            <a:r>
              <a:rPr lang="en-US" sz="1800" b="1" kern="100" dirty="0" err="1">
                <a:solidFill>
                  <a:srgbClr val="FF9933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b="1" kern="100" dirty="0" err="1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orth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endParaRPr lang="en-US" sz="1800" b="1" dirty="0">
              <a:solidFill>
                <a:srgbClr val="FF9933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5C4D578-60F4-3650-FA8B-8FAFC11A9FD6}"/>
              </a:ext>
            </a:extLst>
          </p:cNvPr>
          <p:cNvSpPr/>
          <p:nvPr/>
        </p:nvSpPr>
        <p:spPr>
          <a:xfrm>
            <a:off x="4929883" y="2086209"/>
            <a:ext cx="2332234" cy="90412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EMPIRIS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96DC643-4A18-ECA3-121D-7ACCFF0EE2D3}"/>
              </a:ext>
            </a:extLst>
          </p:cNvPr>
          <p:cNvSpPr/>
          <p:nvPr/>
        </p:nvSpPr>
        <p:spPr>
          <a:xfrm>
            <a:off x="6550871" y="4674473"/>
            <a:ext cx="2527443" cy="1003743"/>
          </a:xfrm>
          <a:prstGeom prst="ellipse">
            <a:avLst/>
          </a:prstGeom>
          <a:solidFill>
            <a:schemeClr val="bg1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LUKA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4346022-4F20-A800-BB7B-417AEEF5A1CF}"/>
              </a:ext>
            </a:extLst>
          </p:cNvPr>
          <p:cNvSpPr/>
          <p:nvPr/>
        </p:nvSpPr>
        <p:spPr>
          <a:xfrm>
            <a:off x="9270147" y="4695021"/>
            <a:ext cx="2527443" cy="1003743"/>
          </a:xfrm>
          <a:prstGeom prst="ellipse">
            <a:avLst/>
          </a:prstGeom>
          <a:solidFill>
            <a:schemeClr val="bg1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GATAL-GATAL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E53737-94D9-1771-DDD5-10705AD7795F}"/>
              </a:ext>
            </a:extLst>
          </p:cNvPr>
          <p:cNvSpPr/>
          <p:nvPr/>
        </p:nvSpPr>
        <p:spPr>
          <a:xfrm>
            <a:off x="7613151" y="1797978"/>
            <a:ext cx="3390471" cy="13972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Warga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Desa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Terantang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Sampit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, Kalimantan Tengah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0718A349-D978-CD9E-6E43-34D04A1B5389}"/>
              </a:ext>
            </a:extLst>
          </p:cNvPr>
          <p:cNvSpPr/>
          <p:nvPr/>
        </p:nvSpPr>
        <p:spPr>
          <a:xfrm rot="1185793">
            <a:off x="7834188" y="3516573"/>
            <a:ext cx="472611" cy="915381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A7692A95-DC0B-6B37-9C11-D57FCC1C3EED}"/>
              </a:ext>
            </a:extLst>
          </p:cNvPr>
          <p:cNvSpPr/>
          <p:nvPr/>
        </p:nvSpPr>
        <p:spPr>
          <a:xfrm rot="20366400">
            <a:off x="10269357" y="3558680"/>
            <a:ext cx="472611" cy="915381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E8869-D6C4-5C13-FCE9-B96BB39D295B}"/>
              </a:ext>
            </a:extLst>
          </p:cNvPr>
          <p:cNvSpPr txBox="1"/>
          <p:nvPr/>
        </p:nvSpPr>
        <p:spPr>
          <a:xfrm>
            <a:off x="8070493" y="5837830"/>
            <a:ext cx="2659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Bookman Old Style" panose="02050604050505020204" pitchFamily="18" charset="0"/>
              </a:rPr>
              <a:t>(</a:t>
            </a:r>
            <a:r>
              <a:rPr lang="en-US" sz="1600" dirty="0" err="1">
                <a:latin typeface="Bookman Old Style" panose="02050604050505020204" pitchFamily="18" charset="0"/>
              </a:rPr>
              <a:t>Jumaryatno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i="1" dirty="0">
                <a:latin typeface="Bookman Old Style" panose="02050604050505020204" pitchFamily="18" charset="0"/>
              </a:rPr>
              <a:t>et al</a:t>
            </a:r>
            <a:r>
              <a:rPr lang="en-US" sz="1600" dirty="0">
                <a:latin typeface="Bookman Old Style" panose="02050604050505020204" pitchFamily="18" charset="0"/>
              </a:rPr>
              <a:t>, 2022)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A55B09-36CF-74F7-FAA3-B508D3A64781}"/>
              </a:ext>
            </a:extLst>
          </p:cNvPr>
          <p:cNvSpPr txBox="1"/>
          <p:nvPr/>
        </p:nvSpPr>
        <p:spPr>
          <a:xfrm>
            <a:off x="3999829" y="694299"/>
            <a:ext cx="4626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Antioksidan</a:t>
            </a:r>
            <a:r>
              <a:rPr lang="en-US" sz="36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6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Alami</a:t>
            </a:r>
            <a:endParaRPr lang="en-US" sz="36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831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C67073-F2F9-7F39-C06E-11D0A3727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4" y="2196631"/>
            <a:ext cx="3325091" cy="24647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EF72E3-4FE9-08AB-AE52-E6E56CDC3C93}"/>
              </a:ext>
            </a:extLst>
          </p:cNvPr>
          <p:cNvSpPr txBox="1"/>
          <p:nvPr/>
        </p:nvSpPr>
        <p:spPr>
          <a:xfrm>
            <a:off x="3647106" y="1012104"/>
            <a:ext cx="4531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Tumbuhan</a:t>
            </a:r>
            <a:r>
              <a:rPr lang="en-US" sz="18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Patindis</a:t>
            </a:r>
            <a:r>
              <a:rPr lang="en-US" sz="18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b="1" i="1" kern="100" dirty="0" err="1">
                <a:solidFill>
                  <a:srgbClr val="FF9933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b="1" i="1" kern="100" dirty="0" err="1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rophyllum</a:t>
            </a:r>
            <a:r>
              <a:rPr lang="en-US" sz="1800" b="1" i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100" dirty="0" err="1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arboreum</a:t>
            </a:r>
            <a:r>
              <a:rPr lang="en-US" sz="1800" b="1" i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b="1" kern="100" dirty="0" err="1">
                <a:solidFill>
                  <a:srgbClr val="FF9933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800" b="1" kern="100" dirty="0" err="1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einw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b="1" kern="100" dirty="0">
                <a:solidFill>
                  <a:srgbClr val="FF9933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800" b="1" kern="100" dirty="0">
                <a:solidFill>
                  <a:srgbClr val="FF9933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lume) </a:t>
            </a:r>
            <a:r>
              <a:rPr lang="en-US" sz="1800" b="1" kern="100" dirty="0" err="1">
                <a:solidFill>
                  <a:srgbClr val="FF9933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b="1" kern="100" dirty="0" err="1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orth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endParaRPr lang="en-US" sz="1800" b="1" dirty="0">
              <a:solidFill>
                <a:srgbClr val="FF9933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Scroll: Horizontal 7">
            <a:extLst>
              <a:ext uri="{FF2B5EF4-FFF2-40B4-BE49-F238E27FC236}">
                <a16:creationId xmlns:a16="http://schemas.microsoft.com/office/drawing/2014/main" id="{6EBBDFF1-791F-2FAA-8DBA-0490A2072778}"/>
              </a:ext>
            </a:extLst>
          </p:cNvPr>
          <p:cNvSpPr/>
          <p:nvPr/>
        </p:nvSpPr>
        <p:spPr>
          <a:xfrm>
            <a:off x="1417614" y="2237934"/>
            <a:ext cx="2229492" cy="646331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Saponin</a:t>
            </a:r>
          </a:p>
        </p:txBody>
      </p:sp>
      <p:sp>
        <p:nvSpPr>
          <p:cNvPr id="9" name="Scroll: Horizontal 8">
            <a:extLst>
              <a:ext uri="{FF2B5EF4-FFF2-40B4-BE49-F238E27FC236}">
                <a16:creationId xmlns:a16="http://schemas.microsoft.com/office/drawing/2014/main" id="{0761C784-40BF-00B0-600E-95BA9397AFBC}"/>
              </a:ext>
            </a:extLst>
          </p:cNvPr>
          <p:cNvSpPr/>
          <p:nvPr/>
        </p:nvSpPr>
        <p:spPr>
          <a:xfrm>
            <a:off x="1417614" y="3105834"/>
            <a:ext cx="2229492" cy="646331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Polifenol</a:t>
            </a:r>
            <a:endParaRPr lang="en-US" sz="28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Scroll: Horizontal 9">
            <a:extLst>
              <a:ext uri="{FF2B5EF4-FFF2-40B4-BE49-F238E27FC236}">
                <a16:creationId xmlns:a16="http://schemas.microsoft.com/office/drawing/2014/main" id="{6B863E5D-A1C3-01B9-35A6-E66DCDB98970}"/>
              </a:ext>
            </a:extLst>
          </p:cNvPr>
          <p:cNvSpPr/>
          <p:nvPr/>
        </p:nvSpPr>
        <p:spPr>
          <a:xfrm>
            <a:off x="1417614" y="3870994"/>
            <a:ext cx="2229492" cy="1584584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Nilai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Peroksida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109,30 µg/ml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FD807E-7FB6-9930-38CB-9BDBB6EF5475}"/>
              </a:ext>
            </a:extLst>
          </p:cNvPr>
          <p:cNvSpPr txBox="1"/>
          <p:nvPr/>
        </p:nvSpPr>
        <p:spPr>
          <a:xfrm>
            <a:off x="1592495" y="5507342"/>
            <a:ext cx="2659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Bookman Old Style" panose="02050604050505020204" pitchFamily="18" charset="0"/>
              </a:rPr>
              <a:t>(</a:t>
            </a:r>
            <a:r>
              <a:rPr lang="en-US" sz="1600" dirty="0" err="1">
                <a:latin typeface="Bookman Old Style" panose="02050604050505020204" pitchFamily="18" charset="0"/>
              </a:rPr>
              <a:t>Saefudin</a:t>
            </a:r>
            <a:r>
              <a:rPr lang="en-US" sz="1600" dirty="0">
                <a:latin typeface="Bookman Old Style" panose="02050604050505020204" pitchFamily="18" charset="0"/>
              </a:rPr>
              <a:t> &amp; </a:t>
            </a:r>
            <a:r>
              <a:rPr lang="en-US" sz="1600" dirty="0" err="1">
                <a:latin typeface="Bookman Old Style" panose="02050604050505020204" pitchFamily="18" charset="0"/>
              </a:rPr>
              <a:t>Basri</a:t>
            </a:r>
            <a:r>
              <a:rPr lang="en-US" sz="1600" dirty="0">
                <a:latin typeface="Bookman Old Style" panose="02050604050505020204" pitchFamily="18" charset="0"/>
              </a:rPr>
              <a:t>, 2016)</a:t>
            </a:r>
          </a:p>
        </p:txBody>
      </p:sp>
      <p:sp>
        <p:nvSpPr>
          <p:cNvPr id="13" name="Scroll: Horizontal 12">
            <a:extLst>
              <a:ext uri="{FF2B5EF4-FFF2-40B4-BE49-F238E27FC236}">
                <a16:creationId xmlns:a16="http://schemas.microsoft.com/office/drawing/2014/main" id="{1AA74818-83FB-6FE8-0FA8-D64F581EB187}"/>
              </a:ext>
            </a:extLst>
          </p:cNvPr>
          <p:cNvSpPr/>
          <p:nvPr/>
        </p:nvSpPr>
        <p:spPr>
          <a:xfrm>
            <a:off x="8310299" y="2559650"/>
            <a:ext cx="2826887" cy="1738696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Aktivitas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antioksidan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nilai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IC50 6,5310 ppm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E6564E-460C-3344-7882-712CF8C7DC87}"/>
              </a:ext>
            </a:extLst>
          </p:cNvPr>
          <p:cNvSpPr txBox="1"/>
          <p:nvPr/>
        </p:nvSpPr>
        <p:spPr>
          <a:xfrm>
            <a:off x="8544893" y="4198706"/>
            <a:ext cx="2826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Bookman Old Style" panose="02050604050505020204" pitchFamily="18" charset="0"/>
              </a:rPr>
              <a:t>(</a:t>
            </a:r>
            <a:r>
              <a:rPr lang="en-US" sz="1600" dirty="0" err="1">
                <a:latin typeface="Bookman Old Style" panose="02050604050505020204" pitchFamily="18" charset="0"/>
              </a:rPr>
              <a:t>Jumaryatno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i="1" dirty="0">
                <a:latin typeface="Bookman Old Style" panose="02050604050505020204" pitchFamily="18" charset="0"/>
              </a:rPr>
              <a:t>et al</a:t>
            </a:r>
            <a:r>
              <a:rPr lang="en-US" sz="1600" dirty="0">
                <a:latin typeface="Bookman Old Style" panose="02050604050505020204" pitchFamily="18" charset="0"/>
              </a:rPr>
              <a:t>, 2022)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2EE768E-5E80-3BE3-5E3B-F4040B0A06F4}"/>
              </a:ext>
            </a:extLst>
          </p:cNvPr>
          <p:cNvCxnSpPr>
            <a:stCxn id="5" idx="1"/>
            <a:endCxn id="9" idx="3"/>
          </p:cNvCxnSpPr>
          <p:nvPr/>
        </p:nvCxnSpPr>
        <p:spPr>
          <a:xfrm flipH="1">
            <a:off x="3647106" y="3428999"/>
            <a:ext cx="78634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4E35334-CAAF-9D7A-3688-4175692B3D3D}"/>
              </a:ext>
            </a:extLst>
          </p:cNvPr>
          <p:cNvCxnSpPr>
            <a:stCxn id="5" idx="1"/>
            <a:endCxn id="8" idx="3"/>
          </p:cNvCxnSpPr>
          <p:nvPr/>
        </p:nvCxnSpPr>
        <p:spPr>
          <a:xfrm flipH="1" flipV="1">
            <a:off x="3647106" y="2561100"/>
            <a:ext cx="786348" cy="8678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FE8A1F5-B05A-C10B-2587-AF8C450F1BCA}"/>
              </a:ext>
            </a:extLst>
          </p:cNvPr>
          <p:cNvCxnSpPr>
            <a:stCxn id="5" idx="1"/>
            <a:endCxn id="10" idx="3"/>
          </p:cNvCxnSpPr>
          <p:nvPr/>
        </p:nvCxnSpPr>
        <p:spPr>
          <a:xfrm flipH="1">
            <a:off x="3647106" y="3428999"/>
            <a:ext cx="786348" cy="1234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734A4E2-3B15-B06E-99DA-9D6CA167E413}"/>
              </a:ext>
            </a:extLst>
          </p:cNvPr>
          <p:cNvCxnSpPr>
            <a:stCxn id="5" idx="3"/>
            <a:endCxn id="13" idx="1"/>
          </p:cNvCxnSpPr>
          <p:nvPr/>
        </p:nvCxnSpPr>
        <p:spPr>
          <a:xfrm flipV="1">
            <a:off x="7758545" y="3428998"/>
            <a:ext cx="55175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285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ABE91C-4EA6-2FEA-0BAC-002849252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97" b="95100" l="9595" r="89979">
                        <a14:foregroundMark x1="58209" y1="8270" x2="58209" y2="8270"/>
                        <a14:foregroundMark x1="58209" y1="8270" x2="58209" y2="8270"/>
                        <a14:foregroundMark x1="59062" y1="2450" x2="59062" y2="2450"/>
                        <a14:foregroundMark x1="59062" y1="2450" x2="59062" y2="2450"/>
                        <a14:foregroundMark x1="48827" y1="95100" x2="48827" y2="95100"/>
                        <a14:foregroundMark x1="48827" y1="95100" x2="48827" y2="951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8072" y="2260904"/>
            <a:ext cx="1977187" cy="27528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69A5BA-3ADB-DBB6-2115-4FEC7AFEC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1160286" y="3637346"/>
            <a:ext cx="1213045" cy="1213045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550D17F-5913-82C1-2369-D40E95848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501" y="2707318"/>
            <a:ext cx="3201432" cy="23064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6D22D0BD-A0DA-9338-EBA6-690FE9C3234E}"/>
              </a:ext>
            </a:extLst>
          </p:cNvPr>
          <p:cNvSpPr/>
          <p:nvPr/>
        </p:nvSpPr>
        <p:spPr>
          <a:xfrm>
            <a:off x="1044755" y="1195313"/>
            <a:ext cx="1975847" cy="902193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Kurang </a:t>
            </a:r>
            <a:r>
              <a:rPr lang="en-US" b="1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nyaman</a:t>
            </a: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dan </a:t>
            </a:r>
            <a:r>
              <a:rPr lang="en-US" b="1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kurang</a:t>
            </a: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optimal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6ABDF5-126D-CA7D-D790-46D03EEA13D5}"/>
              </a:ext>
            </a:extLst>
          </p:cNvPr>
          <p:cNvSpPr txBox="1"/>
          <p:nvPr/>
        </p:nvSpPr>
        <p:spPr>
          <a:xfrm>
            <a:off x="513708" y="5013789"/>
            <a:ext cx="234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Bookman Old Style" panose="02050604050505020204" pitchFamily="18" charset="0"/>
              </a:rPr>
              <a:t>(</a:t>
            </a:r>
            <a:r>
              <a:rPr lang="en-US" sz="1600" dirty="0" err="1">
                <a:latin typeface="Bookman Old Style" panose="02050604050505020204" pitchFamily="18" charset="0"/>
              </a:rPr>
              <a:t>Rahimah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i="1" dirty="0">
                <a:latin typeface="Bookman Old Style" panose="02050604050505020204" pitchFamily="18" charset="0"/>
              </a:rPr>
              <a:t>et al</a:t>
            </a:r>
            <a:r>
              <a:rPr lang="en-US" sz="1600" dirty="0">
                <a:latin typeface="Bookman Old Style" panose="02050604050505020204" pitchFamily="18" charset="0"/>
              </a:rPr>
              <a:t>, 2021)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3D72D5B-2F9D-3567-1462-8A899623F9C9}"/>
              </a:ext>
            </a:extLst>
          </p:cNvPr>
          <p:cNvSpPr/>
          <p:nvPr/>
        </p:nvSpPr>
        <p:spPr>
          <a:xfrm>
            <a:off x="2763748" y="3429000"/>
            <a:ext cx="1818526" cy="434083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FORMULASI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214CB8-AC76-BD92-4E9B-3C8FB841FE73}"/>
              </a:ext>
            </a:extLst>
          </p:cNvPr>
          <p:cNvSpPr txBox="1"/>
          <p:nvPr/>
        </p:nvSpPr>
        <p:spPr>
          <a:xfrm>
            <a:off x="4890754" y="1903220"/>
            <a:ext cx="27329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Sediaan</a:t>
            </a:r>
            <a:r>
              <a:rPr lang="en-US" sz="32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 Gel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909846-2D85-226A-6785-FC8825B691F9}"/>
              </a:ext>
            </a:extLst>
          </p:cNvPr>
          <p:cNvSpPr txBox="1"/>
          <p:nvPr/>
        </p:nvSpPr>
        <p:spPr>
          <a:xfrm>
            <a:off x="8010419" y="2721780"/>
            <a:ext cx="3667873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Bookman Old Style" panose="02050604050505020204" pitchFamily="18" charset="0"/>
              </a:rPr>
              <a:t>Meninggalakan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lapisan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tembus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pandang</a:t>
            </a:r>
            <a:endParaRPr lang="en-US" sz="16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Bookman Old Style" panose="02050604050505020204" pitchFamily="18" charset="0"/>
              </a:rPr>
              <a:t>Elastis</a:t>
            </a:r>
            <a:endParaRPr lang="en-US" sz="16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Bookman Old Style" panose="02050604050505020204" pitchFamily="18" charset="0"/>
              </a:rPr>
              <a:t>Pelepasan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sediaannya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menarik</a:t>
            </a:r>
            <a:endParaRPr lang="en-US" sz="16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Bookman Old Style" panose="02050604050505020204" pitchFamily="18" charset="0"/>
              </a:rPr>
              <a:t>Bentuk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sediaan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halus</a:t>
            </a:r>
            <a:endParaRPr lang="en-US" sz="16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Bookman Old Style" panose="02050604050505020204" pitchFamily="18" charset="0"/>
              </a:rPr>
              <a:t>Dapat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menjaga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kelembapan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kulit</a:t>
            </a:r>
            <a:endParaRPr lang="en-US" sz="16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Bookman Old Style" panose="02050604050505020204" pitchFamily="18" charset="0"/>
              </a:rPr>
              <a:t>Tidak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mengiritasi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kulit</a:t>
            </a:r>
            <a:endParaRPr lang="en-US" sz="16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Bookman Old Style" panose="02050604050505020204" pitchFamily="18" charset="0"/>
              </a:rPr>
              <a:t>Stabilitas</a:t>
            </a:r>
            <a:r>
              <a:rPr lang="en-US" sz="1600" dirty="0">
                <a:latin typeface="Bookman Old Style" panose="02050604050505020204" pitchFamily="18" charset="0"/>
              </a:rPr>
              <a:t> yang </a:t>
            </a:r>
            <a:r>
              <a:rPr lang="en-US" sz="1600" dirty="0" err="1">
                <a:latin typeface="Bookman Old Style" panose="02050604050505020204" pitchFamily="18" charset="0"/>
              </a:rPr>
              <a:t>tinggi</a:t>
            </a:r>
            <a:endParaRPr lang="en-US" sz="1600" dirty="0">
              <a:latin typeface="Bookman Old Style" panose="0205060405050502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54BAE4-AC02-431A-C0B8-6153CF8E4769}"/>
              </a:ext>
            </a:extLst>
          </p:cNvPr>
          <p:cNvSpPr txBox="1"/>
          <p:nvPr/>
        </p:nvSpPr>
        <p:spPr>
          <a:xfrm>
            <a:off x="9328935" y="5183066"/>
            <a:ext cx="2148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Bookman Old Style" panose="02050604050505020204" pitchFamily="18" charset="0"/>
              </a:rPr>
              <a:t>(Rinaldi </a:t>
            </a:r>
            <a:r>
              <a:rPr lang="en-US" sz="1600" i="1" dirty="0">
                <a:latin typeface="Bookman Old Style" panose="02050604050505020204" pitchFamily="18" charset="0"/>
              </a:rPr>
              <a:t>et al</a:t>
            </a:r>
            <a:r>
              <a:rPr lang="en-US" sz="1600" dirty="0">
                <a:latin typeface="Bookman Old Style" panose="02050604050505020204" pitchFamily="18" charset="0"/>
              </a:rPr>
              <a:t>, 2020)</a:t>
            </a:r>
          </a:p>
        </p:txBody>
      </p:sp>
    </p:spTree>
    <p:extLst>
      <p:ext uri="{BB962C8B-B14F-4D97-AF65-F5344CB8AC3E}">
        <p14:creationId xmlns:p14="http://schemas.microsoft.com/office/powerpoint/2010/main" val="3007204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381BCF-80CD-242F-DBF6-3374D2C63D1F}"/>
              </a:ext>
            </a:extLst>
          </p:cNvPr>
          <p:cNvSpPr txBox="1"/>
          <p:nvPr/>
        </p:nvSpPr>
        <p:spPr>
          <a:xfrm>
            <a:off x="349320" y="1709875"/>
            <a:ext cx="5746679" cy="4503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Bookman Old Style" panose="02050604050505020204" pitchFamily="18" charset="0"/>
            </a:endParaRPr>
          </a:p>
          <a:p>
            <a:pPr marL="342900" lvl="0" indent="-342900" algn="just">
              <a:lnSpc>
                <a:spcPct val="200000"/>
              </a:lnSpc>
              <a:buFont typeface="Times New Roman" panose="02020603050405020304" pitchFamily="18" charset="0"/>
              <a:buAutoNum type="arabicPeriod"/>
            </a:pP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Bagaimana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hasil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i="1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Urophyllum</a:t>
            </a:r>
            <a:r>
              <a:rPr lang="en-US" sz="1800" i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arboreum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Reinw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Ex Blume) Korth.)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dilihat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sifat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?</a:t>
            </a:r>
          </a:p>
          <a:p>
            <a:pPr marL="342900" lvl="0" indent="-342900" algn="just">
              <a:lnSpc>
                <a:spcPct val="200000"/>
              </a:lnSpc>
              <a:spcAft>
                <a:spcPts val="800"/>
              </a:spcAft>
              <a:buFont typeface="Times New Roman" panose="02020603050405020304" pitchFamily="18" charset="0"/>
              <a:buAutoNum type="arabicPeriod"/>
            </a:pP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Bagaimana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i="1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Urophyllum</a:t>
            </a:r>
            <a:r>
              <a:rPr lang="en-US" sz="1800" i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arboreum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Reinw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Ex Blume) Korth.)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dilihat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IC</a:t>
            </a:r>
            <a:r>
              <a:rPr lang="en-US" sz="1800" kern="100" baseline="-250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?</a:t>
            </a: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623375-EAFE-6B43-6261-E790D728562D}"/>
              </a:ext>
            </a:extLst>
          </p:cNvPr>
          <p:cNvSpPr txBox="1"/>
          <p:nvPr/>
        </p:nvSpPr>
        <p:spPr>
          <a:xfrm>
            <a:off x="6380251" y="1914076"/>
            <a:ext cx="5332288" cy="444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Mengetahui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hasil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i="1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Urophyllum</a:t>
            </a:r>
            <a:r>
              <a:rPr lang="en-US" sz="1800" i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arboreum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Reinw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Ex Blume) Korth.)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dilihat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sifat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Mengetahui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i="1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Urophyllum</a:t>
            </a:r>
            <a:r>
              <a:rPr lang="en-US" sz="1800" i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arboreum 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Reinw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Ex Blume) Korth.)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dilihat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IC</a:t>
            </a:r>
            <a:r>
              <a:rPr lang="en-US" sz="1800" kern="100" baseline="-250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D5EBC2-44DE-6877-0F3A-41C51029DC47}"/>
              </a:ext>
            </a:extLst>
          </p:cNvPr>
          <p:cNvSpPr txBox="1"/>
          <p:nvPr/>
        </p:nvSpPr>
        <p:spPr>
          <a:xfrm>
            <a:off x="925530" y="1469488"/>
            <a:ext cx="4594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PERUMUSAN MASALAH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6F7E46-F6D9-4BC0-D50D-6C7BBFF6E411}"/>
              </a:ext>
            </a:extLst>
          </p:cNvPr>
          <p:cNvSpPr txBox="1"/>
          <p:nvPr/>
        </p:nvSpPr>
        <p:spPr>
          <a:xfrm>
            <a:off x="6937625" y="1469488"/>
            <a:ext cx="4217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TUJUAN PENELITIAN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27C159-8DC0-526E-BC30-C1FA36B3C94A}"/>
              </a:ext>
            </a:extLst>
          </p:cNvPr>
          <p:cNvSpPr txBox="1"/>
          <p:nvPr/>
        </p:nvSpPr>
        <p:spPr>
          <a:xfrm>
            <a:off x="1660989" y="1705511"/>
            <a:ext cx="887002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err="1">
                <a:latin typeface="Bookman Old Style" panose="02050604050505020204" pitchFamily="18" charset="0"/>
              </a:rPr>
              <a:t>Bagi</a:t>
            </a:r>
            <a:r>
              <a:rPr lang="en-US" sz="2000" b="1" dirty="0"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latin typeface="Bookman Old Style" panose="02050604050505020204" pitchFamily="18" charset="0"/>
              </a:rPr>
              <a:t>Peneliti</a:t>
            </a:r>
            <a:endParaRPr lang="en-US" sz="2000" b="1" dirty="0">
              <a:latin typeface="Bookman Old Style" panose="02050604050505020204" pitchFamily="18" charset="0"/>
            </a:endParaRPr>
          </a:p>
          <a:p>
            <a:pPr algn="just"/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Hasil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penelitian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menambah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wawasan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pengetahuan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keterampilan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serta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pengalaman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pengolahan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farmasi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bahan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alam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000" dirty="0">
              <a:latin typeface="Bookman Old Style" panose="02050604050505020204" pitchFamily="18" charset="0"/>
            </a:endParaRPr>
          </a:p>
          <a:p>
            <a:pPr algn="just"/>
            <a:r>
              <a:rPr lang="en-US" sz="2000" b="1" dirty="0" err="1">
                <a:latin typeface="Bookman Old Style" panose="02050604050505020204" pitchFamily="18" charset="0"/>
              </a:rPr>
              <a:t>Bagi</a:t>
            </a:r>
            <a:r>
              <a:rPr lang="en-US" sz="2000" b="1" dirty="0"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latin typeface="Bookman Old Style" panose="02050604050505020204" pitchFamily="18" charset="0"/>
              </a:rPr>
              <a:t>Institusi</a:t>
            </a:r>
            <a:r>
              <a:rPr lang="en-US" sz="2000" b="1" dirty="0">
                <a:latin typeface="Bookman Old Style" panose="02050604050505020204" pitchFamily="18" charset="0"/>
              </a:rPr>
              <a:t> Pendidikan</a:t>
            </a:r>
          </a:p>
          <a:p>
            <a:pPr algn="just"/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Penelitian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memberikan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kontribusi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pengajaran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ilmu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kefarmasian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juga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sumber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referensi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penelitian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selanjutnya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000" dirty="0">
              <a:latin typeface="Bookman Old Style" panose="02050604050505020204" pitchFamily="18" charset="0"/>
            </a:endParaRPr>
          </a:p>
          <a:p>
            <a:pPr algn="just"/>
            <a:r>
              <a:rPr lang="en-US" sz="2000" b="1" dirty="0" err="1">
                <a:latin typeface="Bookman Old Style" panose="02050604050505020204" pitchFamily="18" charset="0"/>
              </a:rPr>
              <a:t>Bagi</a:t>
            </a:r>
            <a:r>
              <a:rPr lang="en-US" sz="2000" b="1" dirty="0">
                <a:latin typeface="Bookman Old Style" panose="02050604050505020204" pitchFamily="18" charset="0"/>
              </a:rPr>
              <a:t> Masyarakat</a:t>
            </a:r>
          </a:p>
          <a:p>
            <a:pPr algn="just"/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salah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satu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solusi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memudahkan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penggunaan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i="1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Urophyllum</a:t>
            </a:r>
            <a:r>
              <a:rPr lang="en-US" sz="1800" i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arboretum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Reinw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Ex Blume) Korth.)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obat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diformulasikannya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i="1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Urophyllum</a:t>
            </a:r>
            <a:r>
              <a:rPr lang="en-US" sz="1800" i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arboreum 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Reinw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Ex Blume) Korth.)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A407F6-374A-C693-4CDD-DD399CFBE0ED}"/>
              </a:ext>
            </a:extLst>
          </p:cNvPr>
          <p:cNvSpPr txBox="1"/>
          <p:nvPr/>
        </p:nvSpPr>
        <p:spPr>
          <a:xfrm>
            <a:off x="3707258" y="945224"/>
            <a:ext cx="4777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Manfaat</a:t>
            </a:r>
            <a:r>
              <a:rPr lang="en-US" sz="36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6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Penelitian</a:t>
            </a:r>
            <a:endParaRPr lang="en-US" sz="36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717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7E40F-8147-EF82-92C2-39146D602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61005"/>
            <a:ext cx="9144000" cy="1003069"/>
          </a:xfrm>
        </p:spPr>
        <p:txBody>
          <a:bodyPr/>
          <a:lstStyle/>
          <a:p>
            <a:r>
              <a:rPr lang="en-US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TINJAUAN PUSTAKA</a:t>
            </a:r>
          </a:p>
        </p:txBody>
      </p:sp>
    </p:spTree>
    <p:extLst>
      <p:ext uri="{BB962C8B-B14F-4D97-AF65-F5344CB8AC3E}">
        <p14:creationId xmlns:p14="http://schemas.microsoft.com/office/powerpoint/2010/main" val="852723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1C7AA-832A-47A5-1477-34B4C83937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0471" y="390417"/>
            <a:ext cx="5411057" cy="664021"/>
          </a:xfrm>
        </p:spPr>
        <p:txBody>
          <a:bodyPr>
            <a:normAutofit/>
          </a:bodyPr>
          <a:lstStyle/>
          <a:p>
            <a:r>
              <a:rPr lang="en-US" sz="40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Tumbuhan</a:t>
            </a:r>
            <a:r>
              <a:rPr lang="en-US" sz="40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40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Patindis</a:t>
            </a:r>
            <a:endParaRPr lang="en-US" sz="40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00A692-ABAC-9F8D-7B70-048C74BDC7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8" y="3844505"/>
            <a:ext cx="9144000" cy="2367247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2000" dirty="0" err="1">
                <a:latin typeface="Bookman Old Style" panose="02050604050505020204" pitchFamily="18" charset="0"/>
              </a:rPr>
              <a:t>Patindis</a:t>
            </a:r>
            <a:r>
              <a:rPr lang="en-US" sz="2000" dirty="0">
                <a:latin typeface="Bookman Old Style" panose="02050604050505020204" pitchFamily="18" charset="0"/>
              </a:rPr>
              <a:t> (</a:t>
            </a:r>
            <a:r>
              <a:rPr lang="en-US" sz="2000" i="1" dirty="0" err="1">
                <a:latin typeface="Bookman Old Style" panose="02050604050505020204" pitchFamily="18" charset="0"/>
              </a:rPr>
              <a:t>Urophyllum</a:t>
            </a:r>
            <a:r>
              <a:rPr lang="en-US" sz="2000" i="1" dirty="0">
                <a:latin typeface="Bookman Old Style" panose="02050604050505020204" pitchFamily="18" charset="0"/>
              </a:rPr>
              <a:t> </a:t>
            </a:r>
            <a:r>
              <a:rPr lang="en-US" sz="2000" i="1" dirty="0" err="1">
                <a:latin typeface="Bookman Old Style" panose="02050604050505020204" pitchFamily="18" charset="0"/>
              </a:rPr>
              <a:t>arboreum</a:t>
            </a:r>
            <a:r>
              <a:rPr lang="en-US" sz="2000" i="1" dirty="0">
                <a:latin typeface="Bookman Old Style" panose="02050604050505020204" pitchFamily="18" charset="0"/>
              </a:rPr>
              <a:t> </a:t>
            </a:r>
            <a:r>
              <a:rPr lang="en-US" sz="2000" dirty="0">
                <a:latin typeface="Bookman Old Style" panose="02050604050505020204" pitchFamily="18" charset="0"/>
              </a:rPr>
              <a:t>(</a:t>
            </a:r>
            <a:r>
              <a:rPr lang="en-US" sz="2000" dirty="0" err="1">
                <a:latin typeface="Bookman Old Style" panose="02050604050505020204" pitchFamily="18" charset="0"/>
              </a:rPr>
              <a:t>Reinw</a:t>
            </a:r>
            <a:r>
              <a:rPr lang="en-US" sz="2000" dirty="0">
                <a:latin typeface="Bookman Old Style" panose="02050604050505020204" pitchFamily="18" charset="0"/>
              </a:rPr>
              <a:t>. Ex Blume) </a:t>
            </a:r>
            <a:r>
              <a:rPr lang="en-US" sz="2000" dirty="0" err="1">
                <a:latin typeface="Bookman Old Style" panose="02050604050505020204" pitchFamily="18" charset="0"/>
              </a:rPr>
              <a:t>Korth</a:t>
            </a:r>
            <a:r>
              <a:rPr lang="en-US" sz="2000" dirty="0">
                <a:latin typeface="Bookman Old Style" panose="02050604050505020204" pitchFamily="18" charset="0"/>
              </a:rPr>
              <a:t>.) </a:t>
            </a:r>
            <a:r>
              <a:rPr lang="en-US" sz="2000" dirty="0" err="1">
                <a:latin typeface="Bookman Old Style" panose="02050604050505020204" pitchFamily="18" charset="0"/>
              </a:rPr>
              <a:t>atau</a:t>
            </a:r>
            <a:r>
              <a:rPr lang="en-US" sz="2000" dirty="0">
                <a:latin typeface="Bookman Old Style" panose="02050604050505020204" pitchFamily="18" charset="0"/>
              </a:rPr>
              <a:t> yang </a:t>
            </a:r>
            <a:r>
              <a:rPr lang="en-US" sz="2000" dirty="0" err="1">
                <a:latin typeface="Bookman Old Style" panose="02050604050505020204" pitchFamily="18" charset="0"/>
              </a:rPr>
              <a:t>biasa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disebut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dengan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nama</a:t>
            </a:r>
            <a:r>
              <a:rPr lang="en-US" sz="2000" dirty="0">
                <a:latin typeface="Bookman Old Style" panose="02050604050505020204" pitchFamily="18" charset="0"/>
              </a:rPr>
              <a:t> Ki </a:t>
            </a:r>
            <a:r>
              <a:rPr lang="en-US" sz="2000" dirty="0" err="1">
                <a:latin typeface="Bookman Old Style" panose="02050604050505020204" pitchFamily="18" charset="0"/>
              </a:rPr>
              <a:t>Cengkeh</a:t>
            </a:r>
            <a:r>
              <a:rPr lang="en-US" sz="2000" dirty="0">
                <a:latin typeface="Bookman Old Style" panose="02050604050505020204" pitchFamily="18" charset="0"/>
              </a:rPr>
              <a:t> di </a:t>
            </a:r>
            <a:r>
              <a:rPr lang="en-US" sz="2000" dirty="0" err="1">
                <a:latin typeface="Bookman Old Style" panose="02050604050505020204" pitchFamily="18" charset="0"/>
              </a:rPr>
              <a:t>daerah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Jawa</a:t>
            </a:r>
            <a:r>
              <a:rPr lang="en-US" sz="2000" dirty="0">
                <a:latin typeface="Bookman Old Style" panose="02050604050505020204" pitchFamily="18" charset="0"/>
              </a:rPr>
              <a:t> Barat </a:t>
            </a:r>
            <a:r>
              <a:rPr lang="en-US" sz="2000" dirty="0" err="1">
                <a:latin typeface="Bookman Old Style" panose="02050604050505020204" pitchFamily="18" charset="0"/>
              </a:rPr>
              <a:t>adalah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tumbuhan</a:t>
            </a:r>
            <a:r>
              <a:rPr lang="en-US" sz="2000" dirty="0">
                <a:latin typeface="Bookman Old Style" panose="02050604050505020204" pitchFamily="18" charset="0"/>
              </a:rPr>
              <a:t> yang </a:t>
            </a:r>
            <a:r>
              <a:rPr lang="en-US" sz="2000" dirty="0" err="1">
                <a:latin typeface="Bookman Old Style" panose="02050604050505020204" pitchFamily="18" charset="0"/>
              </a:rPr>
              <a:t>tumbuh</a:t>
            </a:r>
            <a:r>
              <a:rPr lang="en-US" sz="2000" dirty="0">
                <a:latin typeface="Bookman Old Style" panose="02050604050505020204" pitchFamily="18" charset="0"/>
              </a:rPr>
              <a:t> di </a:t>
            </a:r>
            <a:r>
              <a:rPr lang="en-US" sz="2000" dirty="0" err="1">
                <a:latin typeface="Bookman Old Style" panose="02050604050505020204" pitchFamily="18" charset="0"/>
              </a:rPr>
              <a:t>hutan</a:t>
            </a:r>
            <a:r>
              <a:rPr lang="en-US" sz="2000" dirty="0">
                <a:latin typeface="Bookman Old Style" panose="02050604050505020204" pitchFamily="18" charset="0"/>
              </a:rPr>
              <a:t> pada </a:t>
            </a:r>
            <a:r>
              <a:rPr lang="en-US" sz="2000" dirty="0" err="1">
                <a:latin typeface="Bookman Old Style" panose="02050604050505020204" pitchFamily="18" charset="0"/>
              </a:rPr>
              <a:t>ketinggian</a:t>
            </a:r>
            <a:r>
              <a:rPr lang="en-US" sz="2000" dirty="0">
                <a:latin typeface="Bookman Old Style" panose="02050604050505020204" pitchFamily="18" charset="0"/>
              </a:rPr>
              <a:t> 200-1200 m </a:t>
            </a:r>
            <a:r>
              <a:rPr lang="en-US" sz="2000" dirty="0" err="1">
                <a:latin typeface="Bookman Old Style" panose="02050604050505020204" pitchFamily="18" charset="0"/>
              </a:rPr>
              <a:t>berupa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pohon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kecil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dengan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tinggi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mencapai</a:t>
            </a:r>
            <a:r>
              <a:rPr lang="en-US" sz="2000" dirty="0">
                <a:latin typeface="Bookman Old Style" panose="02050604050505020204" pitchFamily="18" charset="0"/>
              </a:rPr>
              <a:t> 8 m, dan diameter </a:t>
            </a:r>
            <a:r>
              <a:rPr lang="en-US" sz="2000" dirty="0" err="1">
                <a:latin typeface="Bookman Old Style" panose="02050604050505020204" pitchFamily="18" charset="0"/>
              </a:rPr>
              <a:t>batang</a:t>
            </a:r>
            <a:r>
              <a:rPr lang="en-US" sz="2000" dirty="0">
                <a:latin typeface="Bookman Old Style" panose="02050604050505020204" pitchFamily="18" charset="0"/>
              </a:rPr>
              <a:t> 10-15 cm, dan </a:t>
            </a:r>
            <a:r>
              <a:rPr lang="en-US" sz="2000" dirty="0" err="1">
                <a:latin typeface="Bookman Old Style" panose="02050604050505020204" pitchFamily="18" charset="0"/>
              </a:rPr>
              <a:t>memiliki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bau</a:t>
            </a:r>
            <a:r>
              <a:rPr lang="en-US" sz="2000" dirty="0">
                <a:latin typeface="Bookman Old Style" panose="02050604050505020204" pitchFamily="18" charset="0"/>
              </a:rPr>
              <a:t> yang </a:t>
            </a:r>
            <a:r>
              <a:rPr lang="en-US" sz="2000" dirty="0" err="1">
                <a:latin typeface="Bookman Old Style" panose="02050604050505020204" pitchFamily="18" charset="0"/>
              </a:rPr>
              <a:t>mirip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dengan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cengkeh</a:t>
            </a:r>
            <a:r>
              <a:rPr lang="en-US" sz="2000" dirty="0">
                <a:latin typeface="Bookman Old Style" panose="02050604050505020204" pitchFamily="18" charset="0"/>
              </a:rPr>
              <a:t> (Jamal, 2002).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2BF5F8-5005-1145-8853-5C23B90BD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778" y="1296906"/>
            <a:ext cx="3588441" cy="230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047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792425B-DF36-47D7-1570-901E70D5F061}"/>
              </a:ext>
            </a:extLst>
          </p:cNvPr>
          <p:cNvSpPr txBox="1"/>
          <p:nvPr/>
        </p:nvSpPr>
        <p:spPr>
          <a:xfrm>
            <a:off x="2917886" y="718745"/>
            <a:ext cx="6356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Kandungan</a:t>
            </a:r>
            <a:r>
              <a:rPr lang="en-US" sz="18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Senyawa</a:t>
            </a:r>
            <a:r>
              <a:rPr lang="en-US" sz="18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Metabolit</a:t>
            </a:r>
            <a:r>
              <a:rPr lang="en-US" sz="18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Keluarga</a:t>
            </a:r>
            <a:r>
              <a:rPr lang="en-US" sz="18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b="1" i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Rubiaceae</a:t>
            </a:r>
            <a:endParaRPr lang="en-US" sz="1800" b="1" dirty="0">
              <a:solidFill>
                <a:srgbClr val="FF9933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DC5EAB-3A7F-7526-AA81-E77559B4A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970" y="1649097"/>
            <a:ext cx="8906059" cy="321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086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33EE201-40E2-4771-AE4B-009DE6FCE1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5956"/>
            <a:ext cx="9144000" cy="225237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Bookman Old Style" panose="02050604050505020204" pitchFamily="18" charset="0"/>
              </a:rPr>
              <a:t>Gel </a:t>
            </a:r>
            <a:r>
              <a:rPr lang="en-US" sz="2000" dirty="0" err="1">
                <a:latin typeface="Bookman Old Style" panose="02050604050505020204" pitchFamily="18" charset="0"/>
              </a:rPr>
              <a:t>adalah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sediaan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topikal</a:t>
            </a:r>
            <a:r>
              <a:rPr lang="en-US" sz="2000" dirty="0">
                <a:latin typeface="Bookman Old Style" panose="02050604050505020204" pitchFamily="18" charset="0"/>
              </a:rPr>
              <a:t> yang </a:t>
            </a:r>
            <a:r>
              <a:rPr lang="en-US" sz="2000" dirty="0" err="1">
                <a:latin typeface="Bookman Old Style" panose="02050604050505020204" pitchFamily="18" charset="0"/>
              </a:rPr>
              <a:t>memiliki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yang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jernih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tembus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cahaya</a:t>
            </a:r>
            <a:r>
              <a:rPr lang="en-US" sz="2000" dirty="0">
                <a:latin typeface="Bookman Old Style" panose="02050604050505020204" pitchFamily="18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memiliki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suatu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kadar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air yang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tinggi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sehingga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bisa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menghidrasi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permukaan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kulit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bagian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teratas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keuntungan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dari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sediaan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gel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adalah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saat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dioleskan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pada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kulit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tanpa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adanya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penekanan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gel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akan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akan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mudah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merata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dan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meresap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memberikan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sensasi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dingin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tidak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menimbulkan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bekas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pada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kulit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, dan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mudah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untuk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digunakan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(Suryani </a:t>
            </a:r>
            <a:r>
              <a:rPr lang="en-US" sz="2000" i="1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et al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., 2015). 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405CD6D-24E7-142E-8483-4085B0750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759" y="1263045"/>
            <a:ext cx="3626778" cy="261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6EACE4-399A-8732-EB04-9E6153DA34E0}"/>
              </a:ext>
            </a:extLst>
          </p:cNvPr>
          <p:cNvSpPr txBox="1"/>
          <p:nvPr/>
        </p:nvSpPr>
        <p:spPr>
          <a:xfrm>
            <a:off x="4296310" y="375731"/>
            <a:ext cx="3335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Sediaan</a:t>
            </a:r>
            <a:r>
              <a:rPr lang="en-US" sz="40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Gel</a:t>
            </a:r>
          </a:p>
        </p:txBody>
      </p:sp>
    </p:spTree>
    <p:extLst>
      <p:ext uri="{BB962C8B-B14F-4D97-AF65-F5344CB8AC3E}">
        <p14:creationId xmlns:p14="http://schemas.microsoft.com/office/powerpoint/2010/main" val="383497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51902-93B7-3727-269F-B62DB7F4B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154" y="1176481"/>
            <a:ext cx="4572000" cy="633199"/>
          </a:xfrm>
        </p:spPr>
        <p:txBody>
          <a:bodyPr>
            <a:normAutofit fontScale="90000"/>
          </a:bodyPr>
          <a:lstStyle/>
          <a:p>
            <a:r>
              <a:rPr lang="en-US" sz="40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Antioksidan</a:t>
            </a:r>
            <a:endParaRPr lang="en-US" sz="40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9A3BF7-E95C-7902-3C9C-880076612CCB}"/>
              </a:ext>
            </a:extLst>
          </p:cNvPr>
          <p:cNvSpPr txBox="1"/>
          <p:nvPr/>
        </p:nvSpPr>
        <p:spPr>
          <a:xfrm>
            <a:off x="484439" y="2173763"/>
            <a:ext cx="49594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dirty="0" err="1">
                <a:latin typeface="Bookman Old Style" panose="02050604050505020204" pitchFamily="18" charset="0"/>
              </a:rPr>
              <a:t>Antioksidan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digunakan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sebagai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penghambat</a:t>
            </a:r>
            <a:r>
              <a:rPr lang="en-US" sz="1800" dirty="0">
                <a:latin typeface="Bookman Old Style" panose="02050604050505020204" pitchFamily="18" charset="0"/>
              </a:rPr>
              <a:t> yang </a:t>
            </a:r>
            <a:r>
              <a:rPr lang="en-US" sz="1800" dirty="0" err="1">
                <a:latin typeface="Bookman Old Style" panose="02050604050505020204" pitchFamily="18" charset="0"/>
              </a:rPr>
              <a:t>dapat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menghambat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oksidasi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dengan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cara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merespon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radikal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bebas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reaktif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untuk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mengasilkan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radikal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bebas</a:t>
            </a:r>
            <a:r>
              <a:rPr lang="en-US" sz="1800" dirty="0">
                <a:latin typeface="Bookman Old Style" panose="02050604050505020204" pitchFamily="18" charset="0"/>
              </a:rPr>
              <a:t> yang </a:t>
            </a:r>
            <a:r>
              <a:rPr lang="en-US" sz="1800" dirty="0" err="1">
                <a:latin typeface="Bookman Old Style" panose="02050604050505020204" pitchFamily="18" charset="0"/>
              </a:rPr>
              <a:t>tidak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stabil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serta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tidak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aktif</a:t>
            </a:r>
            <a:r>
              <a:rPr lang="en-US" sz="1800" dirty="0">
                <a:latin typeface="Bookman Old Style" panose="02050604050505020204" pitchFamily="18" charset="0"/>
              </a:rPr>
              <a:t>, </a:t>
            </a:r>
            <a:r>
              <a:rPr lang="en-US" sz="1800" dirty="0" err="1">
                <a:latin typeface="Bookman Old Style" panose="02050604050505020204" pitchFamily="18" charset="0"/>
              </a:rPr>
              <a:t>dengan</a:t>
            </a:r>
            <a:r>
              <a:rPr lang="en-US" sz="1800" dirty="0">
                <a:latin typeface="Bookman Old Style" panose="02050604050505020204" pitchFamily="18" charset="0"/>
              </a:rPr>
              <a:t> kata lain </a:t>
            </a:r>
            <a:r>
              <a:rPr lang="en-US" sz="1800" dirty="0" err="1">
                <a:latin typeface="Bookman Old Style" panose="02050604050505020204" pitchFamily="18" charset="0"/>
              </a:rPr>
              <a:t>antioksidan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berfungsi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sebagai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sistem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pertahanan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tubuh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terhadap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radikal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bebas</a:t>
            </a:r>
            <a:r>
              <a:rPr lang="en-US" sz="1800" dirty="0">
                <a:latin typeface="Bookman Old Style" panose="02050604050505020204" pitchFamily="18" charset="0"/>
              </a:rPr>
              <a:t> (Dina &amp; Desi, 2019).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ACDB1D-D6DF-7009-3A44-39B6268D7E16}"/>
              </a:ext>
            </a:extLst>
          </p:cNvPr>
          <p:cNvSpPr txBox="1"/>
          <p:nvPr/>
        </p:nvSpPr>
        <p:spPr>
          <a:xfrm>
            <a:off x="5959547" y="2173763"/>
            <a:ext cx="51089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dirty="0" err="1">
                <a:latin typeface="Bookman Old Style" panose="02050604050505020204" pitchFamily="18" charset="0"/>
              </a:rPr>
              <a:t>Metode</a:t>
            </a:r>
            <a:r>
              <a:rPr lang="en-US" sz="1800" dirty="0">
                <a:latin typeface="Bookman Old Style" panose="02050604050505020204" pitchFamily="18" charset="0"/>
              </a:rPr>
              <a:t> DPPH </a:t>
            </a:r>
            <a:r>
              <a:rPr lang="en-US" sz="1800" dirty="0" err="1">
                <a:latin typeface="Bookman Old Style" panose="02050604050505020204" pitchFamily="18" charset="0"/>
              </a:rPr>
              <a:t>adalah</a:t>
            </a:r>
            <a:r>
              <a:rPr lang="en-US" sz="1800" dirty="0">
                <a:latin typeface="Bookman Old Style" panose="02050604050505020204" pitchFamily="18" charset="0"/>
              </a:rPr>
              <a:t> salah </a:t>
            </a:r>
            <a:r>
              <a:rPr lang="en-US" sz="1800" dirty="0" err="1">
                <a:latin typeface="Bookman Old Style" panose="02050604050505020204" pitchFamily="18" charset="0"/>
              </a:rPr>
              <a:t>satu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metode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ayang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digunakan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untuk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mengetahui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ada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tidaknya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aktivitas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senyawa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antioksidan</a:t>
            </a:r>
            <a:r>
              <a:rPr lang="en-US" sz="1800" dirty="0">
                <a:latin typeface="Bookman Old Style" panose="02050604050505020204" pitchFamily="18" charset="0"/>
              </a:rPr>
              <a:t>. </a:t>
            </a:r>
            <a:r>
              <a:rPr lang="en-US" sz="1800" dirty="0" err="1">
                <a:latin typeface="Bookman Old Style" panose="02050604050505020204" pitchFamily="18" charset="0"/>
              </a:rPr>
              <a:t>Metode</a:t>
            </a:r>
            <a:r>
              <a:rPr lang="en-US" sz="1800" dirty="0">
                <a:latin typeface="Bookman Old Style" panose="02050604050505020204" pitchFamily="18" charset="0"/>
              </a:rPr>
              <a:t> DPPH </a:t>
            </a:r>
            <a:r>
              <a:rPr lang="en-US" sz="1800" dirty="0" err="1">
                <a:latin typeface="Bookman Old Style" panose="02050604050505020204" pitchFamily="18" charset="0"/>
              </a:rPr>
              <a:t>adalah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metode</a:t>
            </a:r>
            <a:r>
              <a:rPr lang="en-US" sz="1800" dirty="0">
                <a:latin typeface="Bookman Old Style" panose="02050604050505020204" pitchFamily="18" charset="0"/>
              </a:rPr>
              <a:t> yang </a:t>
            </a:r>
            <a:r>
              <a:rPr lang="en-US" sz="1800" dirty="0" err="1">
                <a:latin typeface="Bookman Old Style" panose="02050604050505020204" pitchFamily="18" charset="0"/>
              </a:rPr>
              <a:t>sederhana</a:t>
            </a:r>
            <a:r>
              <a:rPr lang="en-US" sz="1800" dirty="0">
                <a:latin typeface="Bookman Old Style" panose="02050604050505020204" pitchFamily="18" charset="0"/>
              </a:rPr>
              <a:t>, </a:t>
            </a:r>
            <a:r>
              <a:rPr lang="en-US" sz="1800" dirty="0" err="1">
                <a:latin typeface="Bookman Old Style" panose="02050604050505020204" pitchFamily="18" charset="0"/>
              </a:rPr>
              <a:t>cepat</a:t>
            </a:r>
            <a:r>
              <a:rPr lang="en-US" sz="1800" dirty="0">
                <a:latin typeface="Bookman Old Style" panose="02050604050505020204" pitchFamily="18" charset="0"/>
              </a:rPr>
              <a:t>, </a:t>
            </a:r>
            <a:r>
              <a:rPr lang="en-US" sz="1800" dirty="0" err="1">
                <a:latin typeface="Bookman Old Style" panose="02050604050505020204" pitchFamily="18" charset="0"/>
              </a:rPr>
              <a:t>mudah</a:t>
            </a:r>
            <a:r>
              <a:rPr lang="en-US" sz="1800" dirty="0">
                <a:latin typeface="Bookman Old Style" panose="02050604050505020204" pitchFamily="18" charset="0"/>
              </a:rPr>
              <a:t>, </a:t>
            </a:r>
            <a:r>
              <a:rPr lang="en-US" sz="1800" dirty="0" err="1">
                <a:latin typeface="Bookman Old Style" panose="02050604050505020204" pitchFamily="18" charset="0"/>
              </a:rPr>
              <a:t>sampel</a:t>
            </a:r>
            <a:r>
              <a:rPr lang="en-US" sz="1800" dirty="0">
                <a:latin typeface="Bookman Old Style" panose="02050604050505020204" pitchFamily="18" charset="0"/>
              </a:rPr>
              <a:t> yang </a:t>
            </a:r>
            <a:r>
              <a:rPr lang="en-US" sz="1800" dirty="0" err="1">
                <a:latin typeface="Bookman Old Style" panose="02050604050505020204" pitchFamily="18" charset="0"/>
              </a:rPr>
              <a:t>digunakan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sedikit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dalam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waktu</a:t>
            </a:r>
            <a:r>
              <a:rPr lang="en-US" sz="1800" dirty="0">
                <a:latin typeface="Bookman Old Style" panose="02050604050505020204" pitchFamily="18" charset="0"/>
              </a:rPr>
              <a:t> yang </a:t>
            </a:r>
            <a:r>
              <a:rPr lang="en-US" sz="1800" dirty="0" err="1">
                <a:latin typeface="Bookman Old Style" panose="02050604050505020204" pitchFamily="18" charset="0"/>
              </a:rPr>
              <a:t>singkat</a:t>
            </a:r>
            <a:r>
              <a:rPr lang="en-US" sz="1800" dirty="0">
                <a:latin typeface="Bookman Old Style" panose="02050604050505020204" pitchFamily="18" charset="0"/>
              </a:rPr>
              <a:t>, </a:t>
            </a:r>
            <a:r>
              <a:rPr lang="en-US" sz="1800" dirty="0" err="1">
                <a:latin typeface="Bookman Old Style" panose="02050604050505020204" pitchFamily="18" charset="0"/>
              </a:rPr>
              <a:t>memiliki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sensitivitas</a:t>
            </a:r>
            <a:r>
              <a:rPr lang="en-US" sz="1800" dirty="0">
                <a:latin typeface="Bookman Old Style" panose="02050604050505020204" pitchFamily="18" charset="0"/>
              </a:rPr>
              <a:t> yang </a:t>
            </a:r>
            <a:r>
              <a:rPr lang="en-US" sz="1800" dirty="0" err="1">
                <a:latin typeface="Bookman Old Style" panose="02050604050505020204" pitchFamily="18" charset="0"/>
              </a:rPr>
              <a:t>tinggi</a:t>
            </a:r>
            <a:r>
              <a:rPr lang="en-US" sz="1800" dirty="0">
                <a:latin typeface="Bookman Old Style" panose="02050604050505020204" pitchFamily="18" charset="0"/>
              </a:rPr>
              <a:t>, dan </a:t>
            </a:r>
            <a:r>
              <a:rPr lang="en-US" sz="1800" dirty="0" err="1">
                <a:latin typeface="Bookman Old Style" panose="02050604050505020204" pitchFamily="18" charset="0"/>
              </a:rPr>
              <a:t>mampu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menganalisis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dalam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jumlah</a:t>
            </a:r>
            <a:r>
              <a:rPr lang="en-US" sz="1800" dirty="0">
                <a:latin typeface="Bookman Old Style" panose="02050604050505020204" pitchFamily="18" charset="0"/>
              </a:rPr>
              <a:t> yang </a:t>
            </a:r>
            <a:r>
              <a:rPr lang="en-US" sz="1800" dirty="0" err="1">
                <a:latin typeface="Bookman Old Style" panose="02050604050505020204" pitchFamily="18" charset="0"/>
              </a:rPr>
              <a:t>besar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dengan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menggunakan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alat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spektofotometer</a:t>
            </a:r>
            <a:r>
              <a:rPr lang="en-US" sz="1800" dirty="0">
                <a:latin typeface="Bookman Old Style" panose="02050604050505020204" pitchFamily="18" charset="0"/>
              </a:rPr>
              <a:t> UV-Vis (</a:t>
            </a:r>
            <a:r>
              <a:rPr lang="en-US" sz="1800" dirty="0" err="1">
                <a:latin typeface="Bookman Old Style" panose="02050604050505020204" pitchFamily="18" charset="0"/>
              </a:rPr>
              <a:t>Handayani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i="1" dirty="0">
                <a:latin typeface="Bookman Old Style" panose="02050604050505020204" pitchFamily="18" charset="0"/>
              </a:rPr>
              <a:t>et al</a:t>
            </a:r>
            <a:r>
              <a:rPr lang="en-US" sz="1800" dirty="0">
                <a:latin typeface="Bookman Old Style" panose="02050604050505020204" pitchFamily="18" charset="0"/>
              </a:rPr>
              <a:t>, 2018)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034A520-AD36-EA47-A439-15AB3E17E7A7}"/>
              </a:ext>
            </a:extLst>
          </p:cNvPr>
          <p:cNvSpPr txBox="1">
            <a:spLocks/>
          </p:cNvSpPr>
          <p:nvPr/>
        </p:nvSpPr>
        <p:spPr>
          <a:xfrm>
            <a:off x="5443869" y="1176481"/>
            <a:ext cx="5950688" cy="63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6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0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Metode</a:t>
            </a:r>
            <a:r>
              <a:rPr lang="en-US" sz="40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40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1,1-difenil-2-pikrilhidrazil</a:t>
            </a:r>
            <a:r>
              <a:rPr lang="en-US" sz="40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(DPPH)</a:t>
            </a:r>
          </a:p>
        </p:txBody>
      </p:sp>
    </p:spTree>
    <p:extLst>
      <p:ext uri="{BB962C8B-B14F-4D97-AF65-F5344CB8AC3E}">
        <p14:creationId xmlns:p14="http://schemas.microsoft.com/office/powerpoint/2010/main" val="520797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BA5B25C-4571-8803-95C8-C83CDC3C47B4}"/>
              </a:ext>
            </a:extLst>
          </p:cNvPr>
          <p:cNvSpPr txBox="1"/>
          <p:nvPr/>
        </p:nvSpPr>
        <p:spPr>
          <a:xfrm>
            <a:off x="512157" y="2810542"/>
            <a:ext cx="30822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Kerangka</a:t>
            </a:r>
            <a:endParaRPr lang="en-US" sz="4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3DEC76-ADA9-9678-F6A9-CE89F05D1576}"/>
              </a:ext>
            </a:extLst>
          </p:cNvPr>
          <p:cNvSpPr txBox="1"/>
          <p:nvPr/>
        </p:nvSpPr>
        <p:spPr>
          <a:xfrm>
            <a:off x="9207258" y="2810542"/>
            <a:ext cx="25958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Berpikir</a:t>
            </a:r>
            <a:endParaRPr lang="en-US" sz="4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DA60BF-D592-C75A-F1F1-8695EE507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211" y="176647"/>
            <a:ext cx="5529047" cy="603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018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E46BA-906E-1EF3-27EC-80850BB74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50733"/>
            <a:ext cx="9144000" cy="85923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METODE PENELITIAN</a:t>
            </a:r>
          </a:p>
        </p:txBody>
      </p:sp>
    </p:spTree>
    <p:extLst>
      <p:ext uri="{BB962C8B-B14F-4D97-AF65-F5344CB8AC3E}">
        <p14:creationId xmlns:p14="http://schemas.microsoft.com/office/powerpoint/2010/main" val="2130144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EFBEB2-633F-5030-D696-93369AC13CAC}"/>
              </a:ext>
            </a:extLst>
          </p:cNvPr>
          <p:cNvSpPr txBox="1"/>
          <p:nvPr/>
        </p:nvSpPr>
        <p:spPr>
          <a:xfrm>
            <a:off x="460777" y="3732186"/>
            <a:ext cx="595337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Waktu dan </a:t>
            </a:r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Tempat</a:t>
            </a:r>
            <a:r>
              <a:rPr lang="en-US" sz="24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Penelitian</a:t>
            </a:r>
            <a:endParaRPr lang="en-US" sz="2400" b="1" dirty="0">
              <a:solidFill>
                <a:srgbClr val="FF9933"/>
              </a:solidFill>
              <a:latin typeface="Bookman Old Style" panose="02050604050505020204" pitchFamily="18" charset="0"/>
            </a:endParaRPr>
          </a:p>
          <a:p>
            <a:pPr algn="ctr"/>
            <a:endParaRPr lang="en-US" sz="2000" dirty="0">
              <a:latin typeface="Bookman Old Style" panose="02050604050505020204" pitchFamily="18" charset="0"/>
            </a:endParaRPr>
          </a:p>
          <a:p>
            <a:pPr algn="ctr"/>
            <a:r>
              <a:rPr lang="en-US" sz="2000" dirty="0">
                <a:latin typeface="Bookman Old Style" panose="02050604050505020204" pitchFamily="18" charset="0"/>
              </a:rPr>
              <a:t>Juli-September 2024</a:t>
            </a:r>
          </a:p>
          <a:p>
            <a:pPr algn="ctr"/>
            <a:r>
              <a:rPr lang="en-US" sz="2000" dirty="0" err="1">
                <a:latin typeface="Bookman Old Style" panose="02050604050505020204" pitchFamily="18" charset="0"/>
              </a:rPr>
              <a:t>Laboratorium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Biologi</a:t>
            </a:r>
            <a:r>
              <a:rPr lang="en-US" sz="2000" dirty="0">
                <a:latin typeface="Bookman Old Style" panose="02050604050505020204" pitchFamily="18" charset="0"/>
              </a:rPr>
              <a:t> dan </a:t>
            </a:r>
            <a:r>
              <a:rPr lang="en-US" sz="2000" dirty="0" err="1">
                <a:latin typeface="Bookman Old Style" panose="02050604050505020204" pitchFamily="18" charset="0"/>
              </a:rPr>
              <a:t>Teknologi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Farmasi</a:t>
            </a:r>
            <a:r>
              <a:rPr lang="en-US" sz="2000" dirty="0">
                <a:latin typeface="Bookman Old Style" panose="02050604050505020204" pitchFamily="18" charset="0"/>
              </a:rPr>
              <a:t>, dan Kimia STIKES ISFI Banjarmasin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F5FD89-8A79-6ED8-A72E-0652EE97C3B8}"/>
              </a:ext>
            </a:extLst>
          </p:cNvPr>
          <p:cNvSpPr txBox="1"/>
          <p:nvPr/>
        </p:nvSpPr>
        <p:spPr>
          <a:xfrm>
            <a:off x="6436952" y="1774667"/>
            <a:ext cx="47158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Populasi</a:t>
            </a:r>
            <a:endParaRPr lang="en-US" sz="2400" b="1" dirty="0">
              <a:solidFill>
                <a:srgbClr val="FF9933"/>
              </a:solidFill>
              <a:latin typeface="Bookman Old Style" panose="02050604050505020204" pitchFamily="18" charset="0"/>
            </a:endParaRPr>
          </a:p>
          <a:p>
            <a:pPr algn="ctr"/>
            <a:endParaRPr lang="en-US" sz="2000" dirty="0">
              <a:latin typeface="Bookman Old Style" panose="02050604050505020204" pitchFamily="18" charset="0"/>
            </a:endParaRPr>
          </a:p>
          <a:p>
            <a:pPr algn="ctr"/>
            <a:r>
              <a:rPr lang="en-US" sz="2000" dirty="0" err="1">
                <a:latin typeface="Bookman Old Style" panose="02050604050505020204" pitchFamily="18" charset="0"/>
              </a:rPr>
              <a:t>Daun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tumbuhan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patindis</a:t>
            </a:r>
            <a:r>
              <a:rPr lang="en-US" sz="2000" dirty="0">
                <a:latin typeface="Bookman Old Style" panose="02050604050505020204" pitchFamily="18" charset="0"/>
              </a:rPr>
              <a:t> yang </a:t>
            </a:r>
            <a:r>
              <a:rPr lang="en-US" sz="2000" dirty="0" err="1">
                <a:latin typeface="Bookman Old Style" panose="02050604050505020204" pitchFamily="18" charset="0"/>
              </a:rPr>
              <a:t>diambil</a:t>
            </a:r>
            <a:r>
              <a:rPr lang="en-US" sz="2000" dirty="0">
                <a:latin typeface="Bookman Old Style" panose="02050604050505020204" pitchFamily="18" charset="0"/>
              </a:rPr>
              <a:t> di </a:t>
            </a:r>
            <a:r>
              <a:rPr lang="en-US" sz="2000" dirty="0" err="1">
                <a:latin typeface="Bookman Old Style" panose="02050604050505020204" pitchFamily="18" charset="0"/>
              </a:rPr>
              <a:t>daerah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Desa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Terantang</a:t>
            </a:r>
            <a:r>
              <a:rPr lang="en-US" sz="2000" dirty="0">
                <a:latin typeface="Bookman Old Style" panose="02050604050505020204" pitchFamily="18" charset="0"/>
              </a:rPr>
              <a:t>, </a:t>
            </a:r>
            <a:r>
              <a:rPr lang="en-US" sz="2000" dirty="0" err="1">
                <a:latin typeface="Bookman Old Style" panose="02050604050505020204" pitchFamily="18" charset="0"/>
              </a:rPr>
              <a:t>Sampit</a:t>
            </a:r>
            <a:r>
              <a:rPr lang="en-US" sz="2000" dirty="0">
                <a:latin typeface="Bookman Old Style" panose="02050604050505020204" pitchFamily="18" charset="0"/>
              </a:rPr>
              <a:t>, Kalimantan Tengah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6B71E3-4101-7BDD-844A-A02A9496C3E5}"/>
              </a:ext>
            </a:extLst>
          </p:cNvPr>
          <p:cNvSpPr txBox="1"/>
          <p:nvPr/>
        </p:nvSpPr>
        <p:spPr>
          <a:xfrm>
            <a:off x="6602859" y="3732186"/>
            <a:ext cx="524065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Sampel</a:t>
            </a:r>
            <a:endParaRPr lang="en-US" sz="2400" b="1" dirty="0">
              <a:solidFill>
                <a:srgbClr val="FF9933"/>
              </a:solidFill>
              <a:latin typeface="Bookman Old Style" panose="02050604050505020204" pitchFamily="18" charset="0"/>
            </a:endParaRPr>
          </a:p>
          <a:p>
            <a:pPr algn="ctr"/>
            <a:endParaRPr lang="en-US" sz="2000" dirty="0">
              <a:latin typeface="Bookman Old Style" panose="02050604050505020204" pitchFamily="18" charset="0"/>
            </a:endParaRPr>
          </a:p>
          <a:p>
            <a:pPr algn="ctr"/>
            <a:r>
              <a:rPr lang="en-US" sz="2000" dirty="0" err="1">
                <a:latin typeface="Bookman Old Style" panose="02050604050505020204" pitchFamily="18" charset="0"/>
              </a:rPr>
              <a:t>Ekstrak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Daun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Patindis</a:t>
            </a:r>
            <a:r>
              <a:rPr lang="en-US" sz="2000" dirty="0">
                <a:latin typeface="Bookman Old Style" panose="02050604050505020204" pitchFamily="18" charset="0"/>
              </a:rPr>
              <a:t>. </a:t>
            </a:r>
            <a:r>
              <a:rPr lang="en-US" sz="2000" dirty="0" err="1">
                <a:latin typeface="Bookman Old Style" panose="02050604050505020204" pitchFamily="18" charset="0"/>
              </a:rPr>
              <a:t>Pemilihan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daun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menggunakan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metode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i="1" dirty="0">
                <a:latin typeface="Bookman Old Style" panose="02050604050505020204" pitchFamily="18" charset="0"/>
              </a:rPr>
              <a:t>random sampling </a:t>
            </a:r>
            <a:r>
              <a:rPr lang="en-US" sz="2000" dirty="0" err="1">
                <a:latin typeface="Bookman Old Style" panose="02050604050505020204" pitchFamily="18" charset="0"/>
              </a:rPr>
              <a:t>dengan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kriteria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inklusi</a:t>
            </a:r>
            <a:r>
              <a:rPr lang="en-US" sz="2000" dirty="0">
                <a:latin typeface="Bookman Old Style" panose="02050604050505020204" pitchFamily="18" charset="0"/>
              </a:rPr>
              <a:t> dan </a:t>
            </a:r>
            <a:r>
              <a:rPr lang="en-US" sz="2000" dirty="0" err="1">
                <a:latin typeface="Bookman Old Style" panose="02050604050505020204" pitchFamily="18" charset="0"/>
              </a:rPr>
              <a:t>ekslusi</a:t>
            </a:r>
            <a:r>
              <a:rPr lang="en-US" sz="2000" i="1" dirty="0">
                <a:latin typeface="Bookman Old Style" panose="02050604050505020204" pitchFamily="18" charset="0"/>
              </a:rPr>
              <a:t> 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2D692A-4E48-1A6C-CD31-80E816581D0F}"/>
              </a:ext>
            </a:extLst>
          </p:cNvPr>
          <p:cNvSpPr txBox="1"/>
          <p:nvPr/>
        </p:nvSpPr>
        <p:spPr>
          <a:xfrm>
            <a:off x="750013" y="1774667"/>
            <a:ext cx="512832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Jenis</a:t>
            </a:r>
            <a:r>
              <a:rPr lang="en-US" sz="24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Penelitian</a:t>
            </a:r>
            <a:endParaRPr lang="en-US" sz="2400" b="1" dirty="0">
              <a:solidFill>
                <a:srgbClr val="FF9933"/>
              </a:solidFill>
              <a:latin typeface="Bookman Old Style" panose="02050604050505020204" pitchFamily="18" charset="0"/>
            </a:endParaRPr>
          </a:p>
          <a:p>
            <a:pPr algn="ctr"/>
            <a:endParaRPr lang="en-US" sz="2000" b="1" dirty="0">
              <a:latin typeface="Bookman Old Style" panose="02050604050505020204" pitchFamily="18" charset="0"/>
            </a:endParaRPr>
          </a:p>
          <a:p>
            <a:pPr algn="ctr"/>
            <a:r>
              <a:rPr lang="en-US" sz="2000" dirty="0" err="1">
                <a:latin typeface="Bookman Old Style" panose="02050604050505020204" pitchFamily="18" charset="0"/>
              </a:rPr>
              <a:t>Penelitian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Eksperimental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Laboratorium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541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7C6261-1368-0003-395E-3DEDE880D90F}"/>
              </a:ext>
            </a:extLst>
          </p:cNvPr>
          <p:cNvSpPr txBox="1"/>
          <p:nvPr/>
        </p:nvSpPr>
        <p:spPr>
          <a:xfrm>
            <a:off x="4079028" y="1377568"/>
            <a:ext cx="42274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Variabel</a:t>
            </a:r>
            <a:r>
              <a:rPr lang="en-US" sz="32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Penelitian</a:t>
            </a:r>
            <a:endParaRPr lang="en-US" sz="32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49FCCA-A92B-8FA2-EFE5-CE3A7A201B1F}"/>
              </a:ext>
            </a:extLst>
          </p:cNvPr>
          <p:cNvSpPr txBox="1"/>
          <p:nvPr/>
        </p:nvSpPr>
        <p:spPr>
          <a:xfrm>
            <a:off x="543442" y="2614498"/>
            <a:ext cx="5148441" cy="1292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1800" b="1" kern="100" dirty="0" err="1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Variabel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dirty="0" err="1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Bebas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pada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penelitian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i="1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Urophyllum</a:t>
            </a:r>
            <a:r>
              <a:rPr lang="en-US" sz="1800" i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arboreum</a:t>
            </a:r>
            <a:r>
              <a:rPr lang="en-US" sz="1800" i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Reinw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Ex Blume)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Korth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DB0293-B27C-E91B-E73B-9BD1D71ACDBB}"/>
              </a:ext>
            </a:extLst>
          </p:cNvPr>
          <p:cNvSpPr txBox="1"/>
          <p:nvPr/>
        </p:nvSpPr>
        <p:spPr>
          <a:xfrm>
            <a:off x="6500119" y="2615524"/>
            <a:ext cx="4985535" cy="1291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 err="1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Variabel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dirty="0" err="1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Terikat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pada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penelitian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hasil</a:t>
            </a:r>
            <a:r>
              <a:rPr lang="en-US" sz="1800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dan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senyawa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3752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1F8FC6-3806-8A3E-EBFF-A7C475350D7A}"/>
              </a:ext>
            </a:extLst>
          </p:cNvPr>
          <p:cNvSpPr txBox="1"/>
          <p:nvPr/>
        </p:nvSpPr>
        <p:spPr>
          <a:xfrm>
            <a:off x="1051735" y="1402896"/>
            <a:ext cx="9889605" cy="420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1800" b="1" kern="100" dirty="0">
                <a:solidFill>
                  <a:srgbClr val="FF9933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Gel </a:t>
            </a:r>
            <a:r>
              <a:rPr lang="en-US" sz="1800" b="1" kern="100" dirty="0" err="1">
                <a:solidFill>
                  <a:srgbClr val="FF9933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800" b="1" kern="100" dirty="0">
                <a:solidFill>
                  <a:srgbClr val="FF9933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dirty="0" err="1">
                <a:solidFill>
                  <a:srgbClr val="FF9933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800" b="1" kern="100" dirty="0">
                <a:solidFill>
                  <a:srgbClr val="FF9933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dirty="0" err="1">
                <a:solidFill>
                  <a:srgbClr val="FF9933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sz="1800" b="1" kern="100" dirty="0">
                <a:solidFill>
                  <a:srgbClr val="FF9933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yang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dibuat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menggunakan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zat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aktif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mengandung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senyawa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metabolit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sekunder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US" sz="1800" b="1" kern="100" dirty="0" err="1">
                <a:solidFill>
                  <a:srgbClr val="FF9933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r>
              <a:rPr lang="en-US" sz="1800" b="1" kern="100" dirty="0">
                <a:solidFill>
                  <a:srgbClr val="FF9933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dinilai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organoleptis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mengamati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visual,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homogenitas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mengamati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ketidakcampuran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seluruh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bahan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pH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mengamati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pH meter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pengukuran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kadar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keasaman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daya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sebar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mengamati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ketersebaran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kulit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daya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lekat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mengamati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seberapa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lama gel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melekat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kulit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viskositas</a:t>
            </a:r>
            <a:r>
              <a:rPr lang="en-US" sz="1800" b="1" kern="100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mengamati</a:t>
            </a:r>
            <a:r>
              <a:rPr lang="en-US" sz="1800" kern="10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kekentalan</a:t>
            </a:r>
            <a:r>
              <a:rPr lang="en-US" sz="1800" kern="10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800" kern="10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800" b="1" kern="100" dirty="0">
              <a:solidFill>
                <a:srgbClr val="FF9933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n-US" sz="1800" b="1" kern="100" dirty="0" err="1">
                <a:solidFill>
                  <a:srgbClr val="FF9933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800" b="1" kern="100" dirty="0">
                <a:solidFill>
                  <a:srgbClr val="FF9933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penstabil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radikal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bebas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mencegah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terjadinya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kerusakan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akibat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radikal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bebas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diukur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metode</a:t>
            </a:r>
            <a:r>
              <a:rPr lang="en-US" sz="1800" kern="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DPPH.</a:t>
            </a: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7D9484-D15D-0700-1397-6DCCACE16610}"/>
              </a:ext>
            </a:extLst>
          </p:cNvPr>
          <p:cNvSpPr txBox="1"/>
          <p:nvPr/>
        </p:nvSpPr>
        <p:spPr>
          <a:xfrm>
            <a:off x="3756181" y="523326"/>
            <a:ext cx="4480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Definisi</a:t>
            </a:r>
            <a:r>
              <a:rPr lang="en-US" sz="32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Operational</a:t>
            </a:r>
          </a:p>
        </p:txBody>
      </p:sp>
    </p:spTree>
    <p:extLst>
      <p:ext uri="{BB962C8B-B14F-4D97-AF65-F5344CB8AC3E}">
        <p14:creationId xmlns:p14="http://schemas.microsoft.com/office/powerpoint/2010/main" val="3375859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0D1DBE-97CA-B309-8A0B-F45C58F67500}"/>
              </a:ext>
            </a:extLst>
          </p:cNvPr>
          <p:cNvSpPr txBox="1"/>
          <p:nvPr/>
        </p:nvSpPr>
        <p:spPr>
          <a:xfrm>
            <a:off x="554803" y="1731194"/>
            <a:ext cx="5352837" cy="420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Toples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maserasi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alat-alat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gelas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i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Pyrex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US" sz="1800" i="1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waterbath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timbangan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digital, blender, mortar dan stamper,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cawan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porselen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pipet tetes,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tabung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reaksi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rak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tabung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reaksi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Erlenmeyer, </a:t>
            </a:r>
            <a:r>
              <a:rPr lang="en-US" sz="1800" i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beaker glass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objek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glass,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sendok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tanduk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pH meter,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kertas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perkamen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kertas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saring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i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rotary evaporator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lempeng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kaca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pemberat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viskometer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kertas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label, background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hitam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penggaris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spektrofotometer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UV-Vis.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0F964E-1247-3569-CFFE-8A0C15FFCAE6}"/>
              </a:ext>
            </a:extLst>
          </p:cNvPr>
          <p:cNvSpPr txBox="1"/>
          <p:nvPr/>
        </p:nvSpPr>
        <p:spPr>
          <a:xfrm>
            <a:off x="6388137" y="1731194"/>
            <a:ext cx="4930560" cy="295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etanol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70%, </a:t>
            </a:r>
            <a:r>
              <a:rPr lang="en-US" sz="1800" i="1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dragendroff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asam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klorida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besi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III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klorida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asam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sulfat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kloroform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asam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asetat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anhidrat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natrium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hidroksida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10%,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carbopol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TEA,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propilenglikol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metil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paraben,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kuersetin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DPPH (</a:t>
            </a:r>
            <a:r>
              <a:rPr lang="en-US" sz="1800" i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1,1-difenil-2-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pikrilhidrazil), </a:t>
            </a:r>
            <a:r>
              <a:rPr lang="en-US" sz="1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akuades</a:t>
            </a:r>
            <a:r>
              <a:rPr lang="en-US" sz="1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D6C481-6F4A-2020-3677-A701C93CD8D9}"/>
              </a:ext>
            </a:extLst>
          </p:cNvPr>
          <p:cNvSpPr txBox="1"/>
          <p:nvPr/>
        </p:nvSpPr>
        <p:spPr>
          <a:xfrm>
            <a:off x="2239764" y="1151555"/>
            <a:ext cx="1982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Alat-</a:t>
            </a:r>
            <a:r>
              <a:rPr lang="en-US" sz="32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alat</a:t>
            </a:r>
            <a:endParaRPr lang="en-US" sz="3200" b="1" dirty="0">
              <a:solidFill>
                <a:srgbClr val="FF9933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DD5A67-B026-3897-E204-A7EA617E0013}"/>
              </a:ext>
            </a:extLst>
          </p:cNvPr>
          <p:cNvSpPr txBox="1"/>
          <p:nvPr/>
        </p:nvSpPr>
        <p:spPr>
          <a:xfrm>
            <a:off x="7392774" y="1146419"/>
            <a:ext cx="2921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Bahan-bahan</a:t>
            </a:r>
            <a:endParaRPr lang="en-US" sz="3200" b="1" dirty="0">
              <a:solidFill>
                <a:srgbClr val="FF9933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120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45CBD-6425-A81B-F3F5-DC8DEDBE62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9564" y="2559495"/>
            <a:ext cx="7352872" cy="86950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Jalan </a:t>
            </a:r>
            <a:r>
              <a:rPr lang="en-US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Penelitian</a:t>
            </a:r>
            <a:endParaRPr lang="en-US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512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F6837-9878-E8AB-3ACB-39063037B9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85650"/>
            <a:ext cx="9144000" cy="900327"/>
          </a:xfrm>
        </p:spPr>
        <p:txBody>
          <a:bodyPr>
            <a:normAutofit/>
          </a:bodyPr>
          <a:lstStyle/>
          <a:p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Determinasi</a:t>
            </a:r>
            <a:r>
              <a:rPr lang="en-US" sz="4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Tumbuhan</a:t>
            </a:r>
            <a:endParaRPr lang="en-US" sz="4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D7415C-D20D-CD80-7A9F-1D521B889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447" y="2446649"/>
            <a:ext cx="2879195" cy="22199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2DC079-C2FF-2397-0302-7CC021E24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360" y="1921539"/>
            <a:ext cx="3105349" cy="31210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9EE86B-2291-19FB-CABA-0C0FCA31A4E6}"/>
              </a:ext>
            </a:extLst>
          </p:cNvPr>
          <p:cNvSpPr txBox="1"/>
          <p:nvPr/>
        </p:nvSpPr>
        <p:spPr>
          <a:xfrm>
            <a:off x="2615006" y="4857953"/>
            <a:ext cx="2432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Bookman Old Style" panose="02050604050505020204" pitchFamily="18" charset="0"/>
              </a:rPr>
              <a:t>Tumbuhan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Patindis</a:t>
            </a:r>
            <a:endParaRPr lang="en-US" sz="1800" dirty="0">
              <a:latin typeface="Bookman Old Style" panose="02050604050505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93060E-F0F4-532F-F998-9C2ABAADDE0F}"/>
              </a:ext>
            </a:extLst>
          </p:cNvPr>
          <p:cNvSpPr txBox="1"/>
          <p:nvPr/>
        </p:nvSpPr>
        <p:spPr>
          <a:xfrm>
            <a:off x="6482992" y="4869565"/>
            <a:ext cx="4469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Laboratorium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Riset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Program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Studi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Biologi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FKIP Universitas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Lambung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Mangkurat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Banjarbaru</a:t>
            </a: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7D24AB60-35A5-98BE-8FDA-16CBFAC0C811}"/>
              </a:ext>
            </a:extLst>
          </p:cNvPr>
          <p:cNvSpPr/>
          <p:nvPr/>
        </p:nvSpPr>
        <p:spPr>
          <a:xfrm>
            <a:off x="5753528" y="3429000"/>
            <a:ext cx="1167832" cy="321067"/>
          </a:xfrm>
          <a:prstGeom prst="rightArrow">
            <a:avLst/>
          </a:prstGeom>
          <a:solidFill>
            <a:schemeClr val="accent2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50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9DA61-40C1-7054-02AD-F7E0BEC18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5068"/>
            <a:ext cx="9144000" cy="869505"/>
          </a:xfrm>
        </p:spPr>
        <p:txBody>
          <a:bodyPr>
            <a:normAutofit/>
          </a:bodyPr>
          <a:lstStyle/>
          <a:p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Pembuatan</a:t>
            </a:r>
            <a:r>
              <a:rPr lang="en-US" sz="4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Simplisia</a:t>
            </a:r>
            <a:endParaRPr lang="en-US" sz="4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10421F-E90B-04E8-5CC1-AEFC943FEF67}"/>
              </a:ext>
            </a:extLst>
          </p:cNvPr>
          <p:cNvSpPr txBox="1"/>
          <p:nvPr/>
        </p:nvSpPr>
        <p:spPr>
          <a:xfrm>
            <a:off x="1441359" y="1635809"/>
            <a:ext cx="1909497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Bookman Old Style" panose="02050604050505020204" pitchFamily="18" charset="0"/>
              </a:rPr>
              <a:t>Sortasi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basah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24D441-4B0B-A8E4-4167-E8B7F2974D66}"/>
              </a:ext>
            </a:extLst>
          </p:cNvPr>
          <p:cNvSpPr txBox="1"/>
          <p:nvPr/>
        </p:nvSpPr>
        <p:spPr>
          <a:xfrm>
            <a:off x="9445476" y="1635809"/>
            <a:ext cx="15792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Bookman Old Style" panose="02050604050505020204" pitchFamily="18" charset="0"/>
              </a:rPr>
              <a:t>Pengeringan</a:t>
            </a:r>
            <a:endParaRPr lang="en-US" sz="1800" dirty="0">
              <a:latin typeface="Bookman Old Style" panose="02050604050505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C0199C-8521-1E66-FBEA-8C8B0BA981AD}"/>
              </a:ext>
            </a:extLst>
          </p:cNvPr>
          <p:cNvSpPr txBox="1"/>
          <p:nvPr/>
        </p:nvSpPr>
        <p:spPr>
          <a:xfrm>
            <a:off x="9353304" y="3829419"/>
            <a:ext cx="176362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Bookman Old Style" panose="02050604050505020204" pitchFamily="18" charset="0"/>
              </a:rPr>
              <a:t>Sortasi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kering</a:t>
            </a:r>
            <a:endParaRPr lang="en-US" sz="1800" dirty="0">
              <a:latin typeface="Bookman Old Style" panose="02050604050505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61754F-812C-64CB-49C0-59EBD5F3605C}"/>
              </a:ext>
            </a:extLst>
          </p:cNvPr>
          <p:cNvSpPr txBox="1"/>
          <p:nvPr/>
        </p:nvSpPr>
        <p:spPr>
          <a:xfrm>
            <a:off x="4262386" y="1650271"/>
            <a:ext cx="135325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Bookman Old Style" panose="02050604050505020204" pitchFamily="18" charset="0"/>
              </a:rPr>
              <a:t>Pencucian</a:t>
            </a:r>
            <a:endParaRPr lang="en-US" sz="1800" dirty="0">
              <a:latin typeface="Bookman Old Style" panose="02050604050505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9D2BBC-A52F-DF5E-B5C5-5A1F22C0F670}"/>
              </a:ext>
            </a:extLst>
          </p:cNvPr>
          <p:cNvSpPr txBox="1"/>
          <p:nvPr/>
        </p:nvSpPr>
        <p:spPr>
          <a:xfrm>
            <a:off x="6688846" y="1635809"/>
            <a:ext cx="172675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Bookman Old Style" panose="02050604050505020204" pitchFamily="18" charset="0"/>
              </a:rPr>
              <a:t>Penimbangan</a:t>
            </a:r>
            <a:endParaRPr lang="en-US" sz="1800" dirty="0">
              <a:latin typeface="Bookman Old Style" panose="02050604050505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B88451-0A3E-00BE-0CF7-C03560860A79}"/>
              </a:ext>
            </a:extLst>
          </p:cNvPr>
          <p:cNvSpPr txBox="1"/>
          <p:nvPr/>
        </p:nvSpPr>
        <p:spPr>
          <a:xfrm>
            <a:off x="3452517" y="3820612"/>
            <a:ext cx="23310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Bookman Old Style" panose="02050604050505020204" pitchFamily="18" charset="0"/>
              </a:rPr>
              <a:t>Pembuatan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serbuk</a:t>
            </a:r>
            <a:endParaRPr lang="en-US" sz="1800" dirty="0">
              <a:latin typeface="Bookman Old Style" panose="02050604050505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BA2821-4585-84FD-F1B3-E43EA2DB0674}"/>
              </a:ext>
            </a:extLst>
          </p:cNvPr>
          <p:cNvSpPr txBox="1"/>
          <p:nvPr/>
        </p:nvSpPr>
        <p:spPr>
          <a:xfrm>
            <a:off x="904518" y="3757258"/>
            <a:ext cx="154882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Bookman Old Style" panose="02050604050505020204" pitchFamily="18" charset="0"/>
              </a:rPr>
              <a:t>Pengayakan</a:t>
            </a:r>
            <a:endParaRPr lang="en-US" sz="1800" dirty="0">
              <a:latin typeface="Bookman Old Style" panose="0205060405050502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FFD7AD-41CD-7F1A-1645-202A87C24C40}"/>
              </a:ext>
            </a:extLst>
          </p:cNvPr>
          <p:cNvSpPr txBox="1"/>
          <p:nvPr/>
        </p:nvSpPr>
        <p:spPr>
          <a:xfrm>
            <a:off x="6763671" y="3824150"/>
            <a:ext cx="172675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Bookman Old Style" panose="02050604050505020204" pitchFamily="18" charset="0"/>
              </a:rPr>
              <a:t>Penimbangan</a:t>
            </a:r>
            <a:endParaRPr lang="en-US" sz="1800" dirty="0">
              <a:latin typeface="Bookman Old Style" panose="02050604050505020204" pitchFamily="18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1CEA0068-F12C-8AB8-B6E9-CD4A1D936AA5}"/>
              </a:ext>
            </a:extLst>
          </p:cNvPr>
          <p:cNvSpPr/>
          <p:nvPr/>
        </p:nvSpPr>
        <p:spPr>
          <a:xfrm>
            <a:off x="3590561" y="1743531"/>
            <a:ext cx="415441" cy="18466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5A8EC45B-B75A-4433-BB30-DB54B6860B57}"/>
              </a:ext>
            </a:extLst>
          </p:cNvPr>
          <p:cNvSpPr/>
          <p:nvPr/>
        </p:nvSpPr>
        <p:spPr>
          <a:xfrm rot="10800000">
            <a:off x="8701883" y="3928189"/>
            <a:ext cx="415441" cy="18466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1C39A1F0-1674-94EA-A34D-34825494FDDC}"/>
              </a:ext>
            </a:extLst>
          </p:cNvPr>
          <p:cNvSpPr/>
          <p:nvPr/>
        </p:nvSpPr>
        <p:spPr>
          <a:xfrm>
            <a:off x="8752716" y="1720264"/>
            <a:ext cx="415441" cy="18466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619F2992-E04D-A2A5-7336-F99DB6E9C985}"/>
              </a:ext>
            </a:extLst>
          </p:cNvPr>
          <p:cNvSpPr/>
          <p:nvPr/>
        </p:nvSpPr>
        <p:spPr>
          <a:xfrm>
            <a:off x="5890368" y="1743531"/>
            <a:ext cx="415441" cy="18466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83E8AF13-9300-D3D6-020C-E5C81304D7B1}"/>
              </a:ext>
            </a:extLst>
          </p:cNvPr>
          <p:cNvSpPr/>
          <p:nvPr/>
        </p:nvSpPr>
        <p:spPr>
          <a:xfrm rot="10800000">
            <a:off x="2754763" y="3880588"/>
            <a:ext cx="415441" cy="18466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ED3049F3-0EDA-E071-8313-64F0CC95FE40}"/>
              </a:ext>
            </a:extLst>
          </p:cNvPr>
          <p:cNvSpPr/>
          <p:nvPr/>
        </p:nvSpPr>
        <p:spPr>
          <a:xfrm rot="10800000">
            <a:off x="6086225" y="3897556"/>
            <a:ext cx="415441" cy="18466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Curved Left 21">
            <a:extLst>
              <a:ext uri="{FF2B5EF4-FFF2-40B4-BE49-F238E27FC236}">
                <a16:creationId xmlns:a16="http://schemas.microsoft.com/office/drawing/2014/main" id="{CE608539-A1B6-D21F-0929-C56AA2E68275}"/>
              </a:ext>
            </a:extLst>
          </p:cNvPr>
          <p:cNvSpPr/>
          <p:nvPr/>
        </p:nvSpPr>
        <p:spPr>
          <a:xfrm rot="884119">
            <a:off x="11405027" y="1964890"/>
            <a:ext cx="503256" cy="2200779"/>
          </a:xfrm>
          <a:prstGeom prst="curvedLef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CEBD12-34AD-A6E7-EE74-9DCE8516EFEE}"/>
              </a:ext>
            </a:extLst>
          </p:cNvPr>
          <p:cNvSpPr txBox="1"/>
          <p:nvPr/>
        </p:nvSpPr>
        <p:spPr>
          <a:xfrm>
            <a:off x="1433268" y="2481048"/>
            <a:ext cx="1909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Bookman Old Style" panose="02050604050505020204" pitchFamily="18" charset="0"/>
              </a:rPr>
              <a:t>Memisahkan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dari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bahan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asing</a:t>
            </a: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E34AC6-F067-0487-255A-72B22F85248E}"/>
              </a:ext>
            </a:extLst>
          </p:cNvPr>
          <p:cNvSpPr txBox="1"/>
          <p:nvPr/>
        </p:nvSpPr>
        <p:spPr>
          <a:xfrm>
            <a:off x="4306469" y="2610684"/>
            <a:ext cx="1265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Air </a:t>
            </a:r>
            <a:r>
              <a:rPr lang="en-US" dirty="0" err="1">
                <a:latin typeface="Bookman Old Style" panose="02050604050505020204" pitchFamily="18" charset="0"/>
              </a:rPr>
              <a:t>mengalir</a:t>
            </a: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7F3CFD-77BA-B8ED-B8CD-C4C2A5C86C42}"/>
              </a:ext>
            </a:extLst>
          </p:cNvPr>
          <p:cNvSpPr txBox="1"/>
          <p:nvPr/>
        </p:nvSpPr>
        <p:spPr>
          <a:xfrm>
            <a:off x="6948318" y="2588769"/>
            <a:ext cx="1356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Bookman Old Style" panose="02050604050505020204" pitchFamily="18" charset="0"/>
              </a:rPr>
              <a:t>Sampel</a:t>
            </a:r>
            <a:r>
              <a:rPr lang="en-US" dirty="0">
                <a:latin typeface="Bookman Old Style" panose="02050604050505020204" pitchFamily="18" charset="0"/>
              </a:rPr>
              <a:t> segar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163A520-CED1-99AA-F16D-BC89399728D3}"/>
              </a:ext>
            </a:extLst>
          </p:cNvPr>
          <p:cNvSpPr txBox="1"/>
          <p:nvPr/>
        </p:nvSpPr>
        <p:spPr>
          <a:xfrm>
            <a:off x="9117324" y="2373325"/>
            <a:ext cx="21775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Bookman Old Style" panose="02050604050505020204" pitchFamily="18" charset="0"/>
              </a:rPr>
              <a:t>Dibawah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sinar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matahari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dengan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tutupi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kain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hitam</a:t>
            </a: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0E8E74C-F9BA-11A8-69D9-A06536BB9FF9}"/>
              </a:ext>
            </a:extLst>
          </p:cNvPr>
          <p:cNvSpPr txBox="1"/>
          <p:nvPr/>
        </p:nvSpPr>
        <p:spPr>
          <a:xfrm>
            <a:off x="3580307" y="4566390"/>
            <a:ext cx="1982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Bookman Old Style" panose="02050604050505020204" pitchFamily="18" charset="0"/>
              </a:rPr>
              <a:t>Dihaluskan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dengan</a:t>
            </a:r>
            <a:r>
              <a:rPr lang="en-US" dirty="0">
                <a:latin typeface="Bookman Old Style" panose="02050604050505020204" pitchFamily="18" charset="0"/>
              </a:rPr>
              <a:t> blender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8258132-ABF1-1E33-A225-D8B6D2837B42}"/>
              </a:ext>
            </a:extLst>
          </p:cNvPr>
          <p:cNvSpPr txBox="1"/>
          <p:nvPr/>
        </p:nvSpPr>
        <p:spPr>
          <a:xfrm>
            <a:off x="6905037" y="4626798"/>
            <a:ext cx="1443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Bookman Old Style" panose="02050604050505020204" pitchFamily="18" charset="0"/>
                <a:cs typeface="Arial" panose="020B0604020202020204" pitchFamily="34" charset="0"/>
              </a:rPr>
              <a:t>Sampel</a:t>
            </a:r>
            <a:r>
              <a:rPr lang="en-US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  <a:cs typeface="Arial" panose="020B0604020202020204" pitchFamily="34" charset="0"/>
              </a:rPr>
              <a:t>kering</a:t>
            </a:r>
            <a:endParaRPr lang="en-US" dirty="0"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CCE4ED-5507-A7D0-8F9D-D85CEAB9DD16}"/>
              </a:ext>
            </a:extLst>
          </p:cNvPr>
          <p:cNvSpPr txBox="1"/>
          <p:nvPr/>
        </p:nvSpPr>
        <p:spPr>
          <a:xfrm>
            <a:off x="9353304" y="4642832"/>
            <a:ext cx="1763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Bookman Old Style" panose="02050604050505020204" pitchFamily="18" charset="0"/>
                <a:cs typeface="Arial" panose="020B0604020202020204" pitchFamily="34" charset="0"/>
              </a:rPr>
              <a:t>Memisahkan</a:t>
            </a:r>
            <a:r>
              <a:rPr lang="en-US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  <a:cs typeface="Arial" panose="020B0604020202020204" pitchFamily="34" charset="0"/>
              </a:rPr>
              <a:t>dari</a:t>
            </a:r>
            <a:r>
              <a:rPr lang="en-US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  <a:cs typeface="Arial" panose="020B0604020202020204" pitchFamily="34" charset="0"/>
              </a:rPr>
              <a:t>bahan</a:t>
            </a:r>
            <a:r>
              <a:rPr lang="en-US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  <a:cs typeface="Arial" panose="020B0604020202020204" pitchFamily="34" charset="0"/>
              </a:rPr>
              <a:t>asing</a:t>
            </a:r>
            <a:endParaRPr lang="en-US" dirty="0"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3BABDD1-7A38-83BD-3295-16C2B3AA9DFC}"/>
              </a:ext>
            </a:extLst>
          </p:cNvPr>
          <p:cNvSpPr txBox="1"/>
          <p:nvPr/>
        </p:nvSpPr>
        <p:spPr>
          <a:xfrm>
            <a:off x="1212294" y="4549888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ookman Old Style" panose="02050604050505020204" pitchFamily="18" charset="0"/>
                <a:cs typeface="Arial" panose="020B0604020202020204" pitchFamily="34" charset="0"/>
              </a:rPr>
              <a:t>Mesh 60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5CE9E77-BA40-001C-28A0-F2FB40811D17}"/>
              </a:ext>
            </a:extLst>
          </p:cNvPr>
          <p:cNvSpPr txBox="1"/>
          <p:nvPr/>
        </p:nvSpPr>
        <p:spPr>
          <a:xfrm>
            <a:off x="6536065" y="5492089"/>
            <a:ext cx="433163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Bookman Old Style" panose="02050604050505020204" pitchFamily="18" charset="0"/>
              </a:rPr>
              <a:t>Simpan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dalam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wadah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tertutup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rapat</a:t>
            </a:r>
            <a:endParaRPr lang="en-US" sz="1800" dirty="0">
              <a:latin typeface="Bookman Old Style" panose="02050604050505020204" pitchFamily="18" charset="0"/>
            </a:endParaRPr>
          </a:p>
        </p:txBody>
      </p:sp>
      <p:sp>
        <p:nvSpPr>
          <p:cNvPr id="33" name="Arrow: Curved Right 32">
            <a:extLst>
              <a:ext uri="{FF2B5EF4-FFF2-40B4-BE49-F238E27FC236}">
                <a16:creationId xmlns:a16="http://schemas.microsoft.com/office/drawing/2014/main" id="{887F5963-E7B1-DB37-B0ED-903B2A52746D}"/>
              </a:ext>
            </a:extLst>
          </p:cNvPr>
          <p:cNvSpPr/>
          <p:nvPr/>
        </p:nvSpPr>
        <p:spPr>
          <a:xfrm rot="18995871">
            <a:off x="990486" y="3727320"/>
            <a:ext cx="885564" cy="3106046"/>
          </a:xfrm>
          <a:prstGeom prst="curv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5C14012-3AE0-6069-9B77-601F1A9B56CC}"/>
              </a:ext>
            </a:extLst>
          </p:cNvPr>
          <p:cNvSpPr txBox="1"/>
          <p:nvPr/>
        </p:nvSpPr>
        <p:spPr>
          <a:xfrm>
            <a:off x="8736062" y="5929583"/>
            <a:ext cx="3017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(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Mayasari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&amp;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Laoli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, 2018) </a:t>
            </a: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A2AD892-0EF4-A39D-2AE7-F82640B794C9}"/>
              </a:ext>
            </a:extLst>
          </p:cNvPr>
          <p:cNvSpPr txBox="1"/>
          <p:nvPr/>
        </p:nvSpPr>
        <p:spPr>
          <a:xfrm>
            <a:off x="2874202" y="5492089"/>
            <a:ext cx="232307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Bookman Old Style" panose="02050604050505020204" pitchFamily="18" charset="0"/>
              </a:rPr>
              <a:t>Hitung</a:t>
            </a:r>
            <a:r>
              <a:rPr lang="en-US" sz="1800" dirty="0">
                <a:latin typeface="Bookman Old Style" panose="02050604050505020204" pitchFamily="18" charset="0"/>
              </a:rPr>
              <a:t> %Kadar Air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550ADF60-5BA3-EEAF-0EA7-1E05768DB590}"/>
              </a:ext>
            </a:extLst>
          </p:cNvPr>
          <p:cNvSpPr/>
          <p:nvPr/>
        </p:nvSpPr>
        <p:spPr>
          <a:xfrm>
            <a:off x="5715110" y="5584422"/>
            <a:ext cx="415441" cy="18466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39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F1FE35D-B655-0830-5178-5B9B76298B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5068"/>
            <a:ext cx="9144000" cy="869505"/>
          </a:xfrm>
        </p:spPr>
        <p:txBody>
          <a:bodyPr>
            <a:normAutofit/>
          </a:bodyPr>
          <a:lstStyle/>
          <a:p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Pembuatan</a:t>
            </a:r>
            <a:r>
              <a:rPr lang="en-US" sz="4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Ekstrak</a:t>
            </a:r>
            <a:endParaRPr lang="en-US" sz="4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E3E39C-160C-D731-2EC2-63B7BAEF5EE2}"/>
              </a:ext>
            </a:extLst>
          </p:cNvPr>
          <p:cNvSpPr txBox="1"/>
          <p:nvPr/>
        </p:nvSpPr>
        <p:spPr>
          <a:xfrm>
            <a:off x="887751" y="1646981"/>
            <a:ext cx="2291012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Bookman Old Style" panose="02050604050505020204" pitchFamily="18" charset="0"/>
              </a:rPr>
              <a:t>Metode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Maserasi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124B47-A600-FD4F-9280-2068AA0DABDD}"/>
              </a:ext>
            </a:extLst>
          </p:cNvPr>
          <p:cNvSpPr txBox="1"/>
          <p:nvPr/>
        </p:nvSpPr>
        <p:spPr>
          <a:xfrm>
            <a:off x="9997481" y="1646981"/>
            <a:ext cx="1306768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Bookman Old Style" panose="02050604050505020204" pitchFamily="18" charset="0"/>
              </a:rPr>
              <a:t>Maserasi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25CBA6-0D76-D28A-3420-FC72A4BA7037}"/>
              </a:ext>
            </a:extLst>
          </p:cNvPr>
          <p:cNvSpPr txBox="1"/>
          <p:nvPr/>
        </p:nvSpPr>
        <p:spPr>
          <a:xfrm>
            <a:off x="6750873" y="1646981"/>
            <a:ext cx="2569934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Bookman Old Style" panose="02050604050505020204" pitchFamily="18" charset="0"/>
              </a:rPr>
              <a:t>Pelarut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etanol</a:t>
            </a:r>
            <a:r>
              <a:rPr lang="en-US" sz="2000" dirty="0">
                <a:latin typeface="Bookman Old Style" panose="02050604050505020204" pitchFamily="18" charset="0"/>
              </a:rPr>
              <a:t> 70%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5160AF-A452-A0FE-3749-878D834D48D5}"/>
              </a:ext>
            </a:extLst>
          </p:cNvPr>
          <p:cNvSpPr txBox="1"/>
          <p:nvPr/>
        </p:nvSpPr>
        <p:spPr>
          <a:xfrm>
            <a:off x="3778379" y="1646981"/>
            <a:ext cx="2295821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Bookman Old Style" panose="02050604050505020204" pitchFamily="18" charset="0"/>
              </a:rPr>
              <a:t>Serbuk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simplisia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018D65-307F-3058-E950-3EE52B338E1B}"/>
              </a:ext>
            </a:extLst>
          </p:cNvPr>
          <p:cNvSpPr txBox="1"/>
          <p:nvPr/>
        </p:nvSpPr>
        <p:spPr>
          <a:xfrm>
            <a:off x="887751" y="3668317"/>
            <a:ext cx="1394934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Bookman Old Style" panose="02050604050505020204" pitchFamily="18" charset="0"/>
              </a:rPr>
              <a:t>Disimpan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D6FD4D-E5D6-E7EA-A0A4-55D9D984DAEA}"/>
              </a:ext>
            </a:extLst>
          </p:cNvPr>
          <p:cNvSpPr txBox="1"/>
          <p:nvPr/>
        </p:nvSpPr>
        <p:spPr>
          <a:xfrm>
            <a:off x="5817978" y="3693212"/>
            <a:ext cx="1426994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Bookman Old Style" panose="02050604050505020204" pitchFamily="18" charset="0"/>
              </a:rPr>
              <a:t>Diuapkan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71A625-A5D2-5E6E-D880-45EDB52D74E6}"/>
              </a:ext>
            </a:extLst>
          </p:cNvPr>
          <p:cNvSpPr txBox="1"/>
          <p:nvPr/>
        </p:nvSpPr>
        <p:spPr>
          <a:xfrm>
            <a:off x="7948689" y="3678231"/>
            <a:ext cx="1628972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Bookman Old Style" panose="02050604050505020204" pitchFamily="18" charset="0"/>
              </a:rPr>
              <a:t>Remaserasi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7EE788-1E4E-8801-1DF3-79259A3F21E4}"/>
              </a:ext>
            </a:extLst>
          </p:cNvPr>
          <p:cNvSpPr txBox="1"/>
          <p:nvPr/>
        </p:nvSpPr>
        <p:spPr>
          <a:xfrm>
            <a:off x="10281378" y="3668317"/>
            <a:ext cx="1245854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Bookman Old Style" panose="02050604050505020204" pitchFamily="18" charset="0"/>
              </a:rPr>
              <a:t>Disaring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17CCF7-B89A-2AA6-C329-9F79E7FA4FEE}"/>
              </a:ext>
            </a:extLst>
          </p:cNvPr>
          <p:cNvSpPr txBox="1"/>
          <p:nvPr/>
        </p:nvSpPr>
        <p:spPr>
          <a:xfrm>
            <a:off x="3025852" y="3678231"/>
            <a:ext cx="2048959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Bookman Old Style" panose="02050604050505020204" pitchFamily="18" charset="0"/>
              </a:rPr>
              <a:t>Ekstrak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kering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24B02B-E2E7-4B42-99CA-664A1C1EC615}"/>
              </a:ext>
            </a:extLst>
          </p:cNvPr>
          <p:cNvSpPr txBox="1"/>
          <p:nvPr/>
        </p:nvSpPr>
        <p:spPr>
          <a:xfrm>
            <a:off x="4279016" y="2500819"/>
            <a:ext cx="1294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Bookman Old Style" panose="02050604050505020204" pitchFamily="18" charset="0"/>
              </a:rPr>
              <a:t>500 gram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34E9FF-C76F-47C8-08C9-9E38BD14AE88}"/>
              </a:ext>
            </a:extLst>
          </p:cNvPr>
          <p:cNvSpPr txBox="1"/>
          <p:nvPr/>
        </p:nvSpPr>
        <p:spPr>
          <a:xfrm>
            <a:off x="7605050" y="2493329"/>
            <a:ext cx="861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Bookman Old Style" panose="02050604050505020204" pitchFamily="18" charset="0"/>
              </a:rPr>
              <a:t>5 liter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01D57D-D296-A8F6-BD1F-35950FF7579D}"/>
              </a:ext>
            </a:extLst>
          </p:cNvPr>
          <p:cNvSpPr txBox="1"/>
          <p:nvPr/>
        </p:nvSpPr>
        <p:spPr>
          <a:xfrm>
            <a:off x="10020727" y="2488372"/>
            <a:ext cx="1424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Bookman Old Style" panose="02050604050505020204" pitchFamily="18" charset="0"/>
              </a:rPr>
              <a:t>1 x 24 jam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E82EC3-FADC-498A-E766-0A846EE63926}"/>
              </a:ext>
            </a:extLst>
          </p:cNvPr>
          <p:cNvSpPr txBox="1"/>
          <p:nvPr/>
        </p:nvSpPr>
        <p:spPr>
          <a:xfrm>
            <a:off x="8050833" y="4820870"/>
            <a:ext cx="1424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Bookman Old Style" panose="02050604050505020204" pitchFamily="18" charset="0"/>
              </a:rPr>
              <a:t>2 x 24 jam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62E21F-FAB3-FA21-9AE9-D6BA79AD98CF}"/>
              </a:ext>
            </a:extLst>
          </p:cNvPr>
          <p:cNvSpPr txBox="1"/>
          <p:nvPr/>
        </p:nvSpPr>
        <p:spPr>
          <a:xfrm>
            <a:off x="5831122" y="4551993"/>
            <a:ext cx="1434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i="1" dirty="0">
                <a:latin typeface="Bookman Old Style" panose="02050604050505020204" pitchFamily="18" charset="0"/>
              </a:rPr>
              <a:t>Rotary evaporator60</a:t>
            </a:r>
            <a:r>
              <a:rPr lang="en-US" sz="1800" dirty="0">
                <a:latin typeface="Bookman Old Style" panose="02050604050505020204" pitchFamily="18" charset="0"/>
                <a:cs typeface="Arial" panose="020B0604020202020204" pitchFamily="34" charset="0"/>
              </a:rPr>
              <a:t>ºC 60 rpm</a:t>
            </a:r>
            <a:endParaRPr lang="en-US" sz="1800" i="1" dirty="0">
              <a:latin typeface="Bookman Old Style" panose="0205060405050502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7FB816-0D94-4C9A-60D7-392376CA39DA}"/>
              </a:ext>
            </a:extLst>
          </p:cNvPr>
          <p:cNvSpPr txBox="1"/>
          <p:nvPr/>
        </p:nvSpPr>
        <p:spPr>
          <a:xfrm>
            <a:off x="872876" y="4774703"/>
            <a:ext cx="1424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err="1">
                <a:latin typeface="Bookman Old Style" panose="02050604050505020204" pitchFamily="18" charset="0"/>
              </a:rPr>
              <a:t>Desikator</a:t>
            </a:r>
            <a:endParaRPr lang="en-US" sz="1800" dirty="0">
              <a:latin typeface="Bookman Old Style" panose="0205060405050502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6C447C-B0C4-5CE2-B170-BC79660D0D32}"/>
              </a:ext>
            </a:extLst>
          </p:cNvPr>
          <p:cNvSpPr txBox="1"/>
          <p:nvPr/>
        </p:nvSpPr>
        <p:spPr>
          <a:xfrm>
            <a:off x="3243564" y="4610479"/>
            <a:ext cx="1682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err="1">
                <a:latin typeface="Bookman Old Style" panose="02050604050505020204" pitchFamily="18" charset="0"/>
              </a:rPr>
              <a:t>Hitung</a:t>
            </a:r>
            <a:r>
              <a:rPr lang="en-US" sz="1800" dirty="0">
                <a:latin typeface="Bookman Old Style" panose="02050604050505020204" pitchFamily="18" charset="0"/>
              </a:rPr>
              <a:t> %</a:t>
            </a:r>
            <a:r>
              <a:rPr lang="en-US" sz="1800" dirty="0" err="1">
                <a:latin typeface="Bookman Old Style" panose="02050604050505020204" pitchFamily="18" charset="0"/>
              </a:rPr>
              <a:t>rendemen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ekstrak</a:t>
            </a:r>
            <a:endParaRPr lang="en-US" sz="1800" dirty="0">
              <a:latin typeface="Bookman Old Style" panose="02050604050505020204" pitchFamily="18" charset="0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5CE331DF-8DA5-4B75-146C-1ACF1EB65E4B}"/>
              </a:ext>
            </a:extLst>
          </p:cNvPr>
          <p:cNvSpPr/>
          <p:nvPr/>
        </p:nvSpPr>
        <p:spPr>
          <a:xfrm>
            <a:off x="3253795" y="1744294"/>
            <a:ext cx="449552" cy="205483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E5B7CA8F-B92B-33F4-0EEE-63171A83F463}"/>
              </a:ext>
            </a:extLst>
          </p:cNvPr>
          <p:cNvSpPr/>
          <p:nvPr/>
        </p:nvSpPr>
        <p:spPr>
          <a:xfrm rot="10800000">
            <a:off x="9691958" y="3794814"/>
            <a:ext cx="449552" cy="205483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200BE55B-D47D-C3A8-A55D-050EBAE2A2AD}"/>
              </a:ext>
            </a:extLst>
          </p:cNvPr>
          <p:cNvSpPr/>
          <p:nvPr/>
        </p:nvSpPr>
        <p:spPr>
          <a:xfrm>
            <a:off x="9434368" y="1742120"/>
            <a:ext cx="449552" cy="205483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444EDDC8-1894-8412-A1E7-9E1EA6865BD3}"/>
              </a:ext>
            </a:extLst>
          </p:cNvPr>
          <p:cNvSpPr/>
          <p:nvPr/>
        </p:nvSpPr>
        <p:spPr>
          <a:xfrm>
            <a:off x="6187760" y="1742121"/>
            <a:ext cx="449552" cy="205483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7424A11A-F48D-DCFB-40B2-9E97C51189D9}"/>
              </a:ext>
            </a:extLst>
          </p:cNvPr>
          <p:cNvSpPr/>
          <p:nvPr/>
        </p:nvSpPr>
        <p:spPr>
          <a:xfrm rot="10800000">
            <a:off x="7339762" y="3800223"/>
            <a:ext cx="449552" cy="205483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D5D7FF57-0E28-25CD-573A-8EA78601FA9D}"/>
              </a:ext>
            </a:extLst>
          </p:cNvPr>
          <p:cNvSpPr/>
          <p:nvPr/>
        </p:nvSpPr>
        <p:spPr>
          <a:xfrm rot="10800000">
            <a:off x="2436432" y="3800222"/>
            <a:ext cx="449552" cy="205483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D5869B30-D934-F907-28FB-F73C0441A15B}"/>
              </a:ext>
            </a:extLst>
          </p:cNvPr>
          <p:cNvSpPr/>
          <p:nvPr/>
        </p:nvSpPr>
        <p:spPr>
          <a:xfrm rot="10800000">
            <a:off x="5214679" y="3765630"/>
            <a:ext cx="449552" cy="205483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BB28EFE7-6579-4529-66E3-F3E01091F0F6}"/>
              </a:ext>
            </a:extLst>
          </p:cNvPr>
          <p:cNvSpPr/>
          <p:nvPr/>
        </p:nvSpPr>
        <p:spPr>
          <a:xfrm rot="21256169">
            <a:off x="11527232" y="1771303"/>
            <a:ext cx="539630" cy="2199811"/>
          </a:xfrm>
          <a:prstGeom prst="curvedLef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8820526-C7F8-7386-3627-59FBC735978E}"/>
              </a:ext>
            </a:extLst>
          </p:cNvPr>
          <p:cNvSpPr txBox="1"/>
          <p:nvPr/>
        </p:nvSpPr>
        <p:spPr>
          <a:xfrm>
            <a:off x="8565920" y="5723187"/>
            <a:ext cx="3578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(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Mardiyaningsih</a:t>
            </a:r>
            <a:r>
              <a:rPr lang="en-US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&amp; Aini, 2014)</a:t>
            </a: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8AFC16-920F-0F32-D30C-29341ED11C26}"/>
              </a:ext>
            </a:extLst>
          </p:cNvPr>
          <p:cNvSpPr txBox="1"/>
          <p:nvPr/>
        </p:nvSpPr>
        <p:spPr>
          <a:xfrm>
            <a:off x="1326891" y="2500819"/>
            <a:ext cx="1294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Bookman Old Style" panose="02050604050505020204" pitchFamily="18" charset="0"/>
              </a:rPr>
              <a:t>(1 : 10)</a:t>
            </a:r>
          </a:p>
        </p:txBody>
      </p:sp>
    </p:spTree>
    <p:extLst>
      <p:ext uri="{BB962C8B-B14F-4D97-AF65-F5344CB8AC3E}">
        <p14:creationId xmlns:p14="http://schemas.microsoft.com/office/powerpoint/2010/main" val="7626149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7F1F3-6AA5-9D00-92DF-3626EA7EA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083" y="2434118"/>
            <a:ext cx="4414463" cy="1249649"/>
          </a:xfrm>
        </p:spPr>
        <p:txBody>
          <a:bodyPr>
            <a:normAutofit fontScale="90000"/>
          </a:bodyPr>
          <a:lstStyle/>
          <a:p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Skrining</a:t>
            </a:r>
            <a:r>
              <a:rPr lang="en-US" sz="4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Fitokimia</a:t>
            </a:r>
            <a:endParaRPr lang="en-US" sz="4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3F36F2-6A0F-E563-FEEA-00B5FAC23B0F}"/>
              </a:ext>
            </a:extLst>
          </p:cNvPr>
          <p:cNvSpPr/>
          <p:nvPr/>
        </p:nvSpPr>
        <p:spPr>
          <a:xfrm>
            <a:off x="6339155" y="1259922"/>
            <a:ext cx="2938409" cy="5034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Flavanoid</a:t>
            </a:r>
            <a:endParaRPr lang="en-US" dirty="0">
              <a:solidFill>
                <a:sysClr val="windowText" lastClr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F0AA54-E01B-E760-DBF2-C3E129F592E1}"/>
              </a:ext>
            </a:extLst>
          </p:cNvPr>
          <p:cNvSpPr/>
          <p:nvPr/>
        </p:nvSpPr>
        <p:spPr>
          <a:xfrm>
            <a:off x="6339153" y="2266683"/>
            <a:ext cx="2938409" cy="5034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Tanin</a:t>
            </a:r>
            <a:endParaRPr lang="en-US" dirty="0">
              <a:solidFill>
                <a:sysClr val="windowText" lastClr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BFCE4E-E107-7A8B-8FFD-E879322E9FE3}"/>
              </a:ext>
            </a:extLst>
          </p:cNvPr>
          <p:cNvSpPr/>
          <p:nvPr/>
        </p:nvSpPr>
        <p:spPr>
          <a:xfrm>
            <a:off x="6339152" y="3195263"/>
            <a:ext cx="2938409" cy="5034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Alkaloid</a:t>
            </a:r>
            <a:endParaRPr lang="en-US" dirty="0">
              <a:solidFill>
                <a:sysClr val="windowText" lastClr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233B0F-23DB-A4CD-3D85-F2B3B5601186}"/>
              </a:ext>
            </a:extLst>
          </p:cNvPr>
          <p:cNvSpPr/>
          <p:nvPr/>
        </p:nvSpPr>
        <p:spPr>
          <a:xfrm>
            <a:off x="6339151" y="4123843"/>
            <a:ext cx="2938409" cy="5034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Saponin</a:t>
            </a:r>
            <a:endParaRPr lang="en-US" dirty="0">
              <a:solidFill>
                <a:sysClr val="windowText" lastClr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B2C7A3-3DBA-2CE1-971C-DB913105EF20}"/>
              </a:ext>
            </a:extLst>
          </p:cNvPr>
          <p:cNvSpPr/>
          <p:nvPr/>
        </p:nvSpPr>
        <p:spPr>
          <a:xfrm>
            <a:off x="6339150" y="5094645"/>
            <a:ext cx="2938409" cy="5034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Triterpenoid</a:t>
            </a:r>
            <a:endParaRPr lang="en-US" dirty="0">
              <a:solidFill>
                <a:sysClr val="windowText" lastClr="000000"/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20F8534-F9EB-D593-B1F9-2F88179DBC78}"/>
              </a:ext>
            </a:extLst>
          </p:cNvPr>
          <p:cNvCxnSpPr>
            <a:endCxn id="4" idx="1"/>
          </p:cNvCxnSpPr>
          <p:nvPr/>
        </p:nvCxnSpPr>
        <p:spPr>
          <a:xfrm flipV="1">
            <a:off x="4428162" y="1511639"/>
            <a:ext cx="1910993" cy="1547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BA733E3-6B8D-572E-5D24-A4A2227BF4C9}"/>
              </a:ext>
            </a:extLst>
          </p:cNvPr>
          <p:cNvCxnSpPr>
            <a:endCxn id="5" idx="1"/>
          </p:cNvCxnSpPr>
          <p:nvPr/>
        </p:nvCxnSpPr>
        <p:spPr>
          <a:xfrm flipV="1">
            <a:off x="4438436" y="2518400"/>
            <a:ext cx="1900717" cy="5405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E3EA2BA-D86A-E73E-3A7E-27CA197F3924}"/>
              </a:ext>
            </a:extLst>
          </p:cNvPr>
          <p:cNvCxnSpPr>
            <a:endCxn id="6" idx="1"/>
          </p:cNvCxnSpPr>
          <p:nvPr/>
        </p:nvCxnSpPr>
        <p:spPr>
          <a:xfrm>
            <a:off x="4428162" y="3058942"/>
            <a:ext cx="1910990" cy="3880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E2257B4-E51F-FD45-18FD-8CAF7E6DF1FA}"/>
              </a:ext>
            </a:extLst>
          </p:cNvPr>
          <p:cNvCxnSpPr>
            <a:endCxn id="7" idx="1"/>
          </p:cNvCxnSpPr>
          <p:nvPr/>
        </p:nvCxnSpPr>
        <p:spPr>
          <a:xfrm>
            <a:off x="4438436" y="3058942"/>
            <a:ext cx="1900715" cy="13166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64CF11C-0017-4F1A-FE26-A4CAEE66A46B}"/>
              </a:ext>
            </a:extLst>
          </p:cNvPr>
          <p:cNvCxnSpPr>
            <a:endCxn id="8" idx="1"/>
          </p:cNvCxnSpPr>
          <p:nvPr/>
        </p:nvCxnSpPr>
        <p:spPr>
          <a:xfrm>
            <a:off x="4428159" y="3058942"/>
            <a:ext cx="1910991" cy="22874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405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BAA27-C767-CBD6-79A3-5F227CF92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403"/>
            <a:ext cx="9144000" cy="961972"/>
          </a:xfrm>
        </p:spPr>
        <p:txBody>
          <a:bodyPr>
            <a:normAutofit/>
          </a:bodyPr>
          <a:lstStyle/>
          <a:p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Formulasi</a:t>
            </a:r>
            <a:r>
              <a:rPr lang="en-US" sz="4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Gel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B89952-7E80-2539-BB7E-2421FF776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225" y="1387122"/>
            <a:ext cx="8071550" cy="40837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71C959-77EA-647E-3843-DD3A80BD3D9B}"/>
              </a:ext>
            </a:extLst>
          </p:cNvPr>
          <p:cNvSpPr txBox="1"/>
          <p:nvPr/>
        </p:nvSpPr>
        <p:spPr>
          <a:xfrm>
            <a:off x="4705564" y="5470878"/>
            <a:ext cx="3137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0" kern="100" dirty="0">
                <a:solidFill>
                  <a:srgbClr val="030405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800" i="0" kern="100" dirty="0" err="1">
                <a:solidFill>
                  <a:srgbClr val="030405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Samsuar</a:t>
            </a:r>
            <a:r>
              <a:rPr lang="en-US" sz="1800" i="0" kern="100" dirty="0">
                <a:solidFill>
                  <a:srgbClr val="030405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lang="en-US" sz="1800" i="0" kern="100" dirty="0" err="1">
                <a:solidFill>
                  <a:srgbClr val="030405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Hanifa</a:t>
            </a:r>
            <a:r>
              <a:rPr lang="en-US" sz="1800" i="0" kern="100" dirty="0">
                <a:solidFill>
                  <a:srgbClr val="030405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2020)</a:t>
            </a:r>
            <a:endParaRPr lang="en-US" sz="1800" i="1" kern="100" dirty="0">
              <a:solidFill>
                <a:srgbClr val="44546A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413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3285B-0F44-2F89-CF46-A95D18BE03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7689"/>
            <a:ext cx="9144000" cy="931150"/>
          </a:xfrm>
        </p:spPr>
        <p:txBody>
          <a:bodyPr/>
          <a:lstStyle/>
          <a:p>
            <a:r>
              <a:rPr lang="en-US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Uji </a:t>
            </a:r>
            <a:r>
              <a:rPr lang="en-US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Evaluasi</a:t>
            </a:r>
            <a:r>
              <a:rPr lang="en-US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Sediaan</a:t>
            </a:r>
            <a:endParaRPr lang="en-US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D2449C2-52AC-0002-3281-F8770455E30B}"/>
              </a:ext>
            </a:extLst>
          </p:cNvPr>
          <p:cNvSpPr/>
          <p:nvPr/>
        </p:nvSpPr>
        <p:spPr>
          <a:xfrm>
            <a:off x="955496" y="2352782"/>
            <a:ext cx="2732926" cy="93115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Organoleptis</a:t>
            </a:r>
            <a:endParaRPr lang="en-US" sz="2000" dirty="0">
              <a:solidFill>
                <a:sysClr val="windowText" lastClr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212C5E1-8255-0104-3AD0-9A2677C59644}"/>
              </a:ext>
            </a:extLst>
          </p:cNvPr>
          <p:cNvSpPr/>
          <p:nvPr/>
        </p:nvSpPr>
        <p:spPr>
          <a:xfrm>
            <a:off x="4729537" y="2345558"/>
            <a:ext cx="2732926" cy="93115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Homogenitas</a:t>
            </a:r>
            <a:endParaRPr lang="en-US" sz="2000" dirty="0">
              <a:solidFill>
                <a:sysClr val="windowText" lastClr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C870A16-B46D-15C6-BEE0-AD54673B4831}"/>
              </a:ext>
            </a:extLst>
          </p:cNvPr>
          <p:cNvSpPr/>
          <p:nvPr/>
        </p:nvSpPr>
        <p:spPr>
          <a:xfrm>
            <a:off x="4863101" y="4019283"/>
            <a:ext cx="2732926" cy="93115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Daya </a:t>
            </a:r>
            <a:r>
              <a:rPr lang="en-US" sz="20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sebar</a:t>
            </a:r>
            <a:endParaRPr lang="en-US" sz="2000" dirty="0">
              <a:solidFill>
                <a:sysClr val="windowText" lastClr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D816E0F-4218-3DAD-8748-D74438BFA7CE}"/>
              </a:ext>
            </a:extLst>
          </p:cNvPr>
          <p:cNvSpPr/>
          <p:nvPr/>
        </p:nvSpPr>
        <p:spPr>
          <a:xfrm>
            <a:off x="8503578" y="2345558"/>
            <a:ext cx="2732926" cy="93115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pH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FE37FB-B422-7606-3496-EF27321B7519}"/>
              </a:ext>
            </a:extLst>
          </p:cNvPr>
          <p:cNvSpPr/>
          <p:nvPr/>
        </p:nvSpPr>
        <p:spPr>
          <a:xfrm>
            <a:off x="8582346" y="4019283"/>
            <a:ext cx="2732926" cy="93115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Daya </a:t>
            </a:r>
            <a:r>
              <a:rPr lang="en-US" sz="20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lekat</a:t>
            </a:r>
            <a:endParaRPr lang="en-US" sz="2000" dirty="0">
              <a:solidFill>
                <a:sysClr val="windowText" lastClr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956E10C-7101-D837-246D-002F3F92BB95}"/>
              </a:ext>
            </a:extLst>
          </p:cNvPr>
          <p:cNvSpPr/>
          <p:nvPr/>
        </p:nvSpPr>
        <p:spPr>
          <a:xfrm>
            <a:off x="955496" y="4019283"/>
            <a:ext cx="2732926" cy="93115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Viskositas</a:t>
            </a:r>
            <a:endParaRPr lang="en-US" sz="2000" dirty="0">
              <a:solidFill>
                <a:sysClr val="windowText" lastClr="0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9207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018023-A89D-A164-5728-CB8AA5CD31B8}"/>
              </a:ext>
            </a:extLst>
          </p:cNvPr>
          <p:cNvSpPr txBox="1"/>
          <p:nvPr/>
        </p:nvSpPr>
        <p:spPr>
          <a:xfrm>
            <a:off x="-82192" y="2506894"/>
            <a:ext cx="4078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Uji </a:t>
            </a:r>
            <a:r>
              <a:rPr lang="en-US" sz="36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Aktivitas</a:t>
            </a:r>
            <a:r>
              <a:rPr lang="en-US" sz="36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6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Antioksidan</a:t>
            </a:r>
            <a:endParaRPr lang="en-US" sz="36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4417E6-2680-0DED-363F-1C04888165B9}"/>
              </a:ext>
            </a:extLst>
          </p:cNvPr>
          <p:cNvSpPr/>
          <p:nvPr/>
        </p:nvSpPr>
        <p:spPr>
          <a:xfrm>
            <a:off x="4780908" y="661831"/>
            <a:ext cx="4931596" cy="5650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Pembuatan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larutan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DPPH/</a:t>
            </a:r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Blanko</a:t>
            </a:r>
            <a:endParaRPr lang="en-US" sz="1800" dirty="0">
              <a:solidFill>
                <a:sysClr val="windowText" lastClr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27B0EC-8310-5912-400C-8ACD01910726}"/>
              </a:ext>
            </a:extLst>
          </p:cNvPr>
          <p:cNvSpPr/>
          <p:nvPr/>
        </p:nvSpPr>
        <p:spPr>
          <a:xfrm>
            <a:off x="4780908" y="4002436"/>
            <a:ext cx="4931596" cy="5650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Pembuatan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larutan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pembanding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kuersetin</a:t>
            </a:r>
            <a:endParaRPr lang="en-US" sz="1800" dirty="0">
              <a:solidFill>
                <a:sysClr val="windowText" lastClr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F0C2A3-24BD-A45E-B744-30703F8BC719}"/>
              </a:ext>
            </a:extLst>
          </p:cNvPr>
          <p:cNvSpPr/>
          <p:nvPr/>
        </p:nvSpPr>
        <p:spPr>
          <a:xfrm>
            <a:off x="4780908" y="4808980"/>
            <a:ext cx="4931596" cy="5650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Pengukuran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aktivitas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antioksidan</a:t>
            </a:r>
            <a:endParaRPr lang="en-US" sz="1800" dirty="0">
              <a:solidFill>
                <a:sysClr val="windowText" lastClr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33781E-4432-D5DA-77E0-5C35D087D8EA}"/>
              </a:ext>
            </a:extLst>
          </p:cNvPr>
          <p:cNvSpPr/>
          <p:nvPr/>
        </p:nvSpPr>
        <p:spPr>
          <a:xfrm>
            <a:off x="4780908" y="3167410"/>
            <a:ext cx="4931596" cy="5650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Pembuatan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larutan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uji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12389F-A85A-5F71-F9EE-4EC00B0236E5}"/>
              </a:ext>
            </a:extLst>
          </p:cNvPr>
          <p:cNvSpPr/>
          <p:nvPr/>
        </p:nvSpPr>
        <p:spPr>
          <a:xfrm>
            <a:off x="4780908" y="1483942"/>
            <a:ext cx="4931596" cy="5650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Penentuan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panjang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gelombang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serapan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maksimum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DPPH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A992CD-6864-95A6-919F-1F96C120064B}"/>
              </a:ext>
            </a:extLst>
          </p:cNvPr>
          <p:cNvSpPr/>
          <p:nvPr/>
        </p:nvSpPr>
        <p:spPr>
          <a:xfrm>
            <a:off x="4780908" y="2332384"/>
            <a:ext cx="4931596" cy="5650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Penentuan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operating time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B10034-CD17-440C-89E4-BBCE999C0F3F}"/>
              </a:ext>
            </a:extLst>
          </p:cNvPr>
          <p:cNvSpPr/>
          <p:nvPr/>
        </p:nvSpPr>
        <p:spPr>
          <a:xfrm>
            <a:off x="4780908" y="5615524"/>
            <a:ext cx="4931596" cy="5650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Analisis</a:t>
            </a:r>
            <a:r>
              <a:rPr lang="en-US" sz="18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data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4FA326B-80D6-9C5E-F6F4-4F8D58A7F8C4}"/>
              </a:ext>
            </a:extLst>
          </p:cNvPr>
          <p:cNvCxnSpPr>
            <a:endCxn id="5" idx="1"/>
          </p:cNvCxnSpPr>
          <p:nvPr/>
        </p:nvCxnSpPr>
        <p:spPr>
          <a:xfrm flipV="1">
            <a:off x="3616503" y="944370"/>
            <a:ext cx="1164405" cy="21378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980E602-B4A5-7B2C-C149-97DB54723FEE}"/>
              </a:ext>
            </a:extLst>
          </p:cNvPr>
          <p:cNvCxnSpPr>
            <a:endCxn id="9" idx="1"/>
          </p:cNvCxnSpPr>
          <p:nvPr/>
        </p:nvCxnSpPr>
        <p:spPr>
          <a:xfrm flipV="1">
            <a:off x="3616503" y="1766481"/>
            <a:ext cx="1164405" cy="1295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EB5E56E-B183-2555-1BE2-58AE5DDFFC38}"/>
              </a:ext>
            </a:extLst>
          </p:cNvPr>
          <p:cNvCxnSpPr>
            <a:endCxn id="10" idx="1"/>
          </p:cNvCxnSpPr>
          <p:nvPr/>
        </p:nvCxnSpPr>
        <p:spPr>
          <a:xfrm flipV="1">
            <a:off x="3616503" y="2614923"/>
            <a:ext cx="1164405" cy="446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2B038EF-273B-3B41-0162-450E96C8092D}"/>
              </a:ext>
            </a:extLst>
          </p:cNvPr>
          <p:cNvCxnSpPr>
            <a:endCxn id="8" idx="1"/>
          </p:cNvCxnSpPr>
          <p:nvPr/>
        </p:nvCxnSpPr>
        <p:spPr>
          <a:xfrm>
            <a:off x="3616503" y="3061699"/>
            <a:ext cx="1164405" cy="388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995FF9A-EAC5-B183-5159-F65803DF2C86}"/>
              </a:ext>
            </a:extLst>
          </p:cNvPr>
          <p:cNvCxnSpPr>
            <a:endCxn id="6" idx="1"/>
          </p:cNvCxnSpPr>
          <p:nvPr/>
        </p:nvCxnSpPr>
        <p:spPr>
          <a:xfrm>
            <a:off x="3616503" y="3082247"/>
            <a:ext cx="1164405" cy="12027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48B636F-0F59-259F-4DA4-60B818268C5D}"/>
              </a:ext>
            </a:extLst>
          </p:cNvPr>
          <p:cNvCxnSpPr>
            <a:endCxn id="7" idx="1"/>
          </p:cNvCxnSpPr>
          <p:nvPr/>
        </p:nvCxnSpPr>
        <p:spPr>
          <a:xfrm>
            <a:off x="3616503" y="3082247"/>
            <a:ext cx="1164405" cy="2009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C3BA58A-5C24-7584-895A-0429FC863410}"/>
              </a:ext>
            </a:extLst>
          </p:cNvPr>
          <p:cNvCxnSpPr>
            <a:endCxn id="11" idx="1"/>
          </p:cNvCxnSpPr>
          <p:nvPr/>
        </p:nvCxnSpPr>
        <p:spPr>
          <a:xfrm>
            <a:off x="3616503" y="3082247"/>
            <a:ext cx="1164405" cy="2815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557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59DFE-D5C2-FB35-2051-93C942179967}"/>
              </a:ext>
            </a:extLst>
          </p:cNvPr>
          <p:cNvSpPr txBox="1">
            <a:spLocks/>
          </p:cNvSpPr>
          <p:nvPr/>
        </p:nvSpPr>
        <p:spPr>
          <a:xfrm>
            <a:off x="1524000" y="2639789"/>
            <a:ext cx="9144000" cy="961972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HASIL &amp; PEMBAHASAN</a:t>
            </a:r>
          </a:p>
        </p:txBody>
      </p:sp>
    </p:spTree>
    <p:extLst>
      <p:ext uri="{BB962C8B-B14F-4D97-AF65-F5344CB8AC3E}">
        <p14:creationId xmlns:p14="http://schemas.microsoft.com/office/powerpoint/2010/main" val="12825096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32974-8E7B-6FC4-C832-4830BD351274}"/>
              </a:ext>
            </a:extLst>
          </p:cNvPr>
          <p:cNvSpPr txBox="1">
            <a:spLocks/>
          </p:cNvSpPr>
          <p:nvPr/>
        </p:nvSpPr>
        <p:spPr>
          <a:xfrm>
            <a:off x="3116494" y="225363"/>
            <a:ext cx="6798067" cy="961972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Hasil </a:t>
            </a:r>
            <a:r>
              <a:rPr lang="en-US" sz="5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Determinasi</a:t>
            </a:r>
            <a:endParaRPr lang="en-US" sz="5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B27DC3-3543-9197-0881-2AA40DE84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19"/>
          <a:stretch/>
        </p:blipFill>
        <p:spPr>
          <a:xfrm>
            <a:off x="3702419" y="1053771"/>
            <a:ext cx="4787161" cy="502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457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63996-C738-1CE9-61C0-5ECEF43BC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71E9E-C27C-EFD8-27F2-4FD63CC11736}"/>
              </a:ext>
            </a:extLst>
          </p:cNvPr>
          <p:cNvSpPr txBox="1">
            <a:spLocks/>
          </p:cNvSpPr>
          <p:nvPr/>
        </p:nvSpPr>
        <p:spPr>
          <a:xfrm>
            <a:off x="3116494" y="523313"/>
            <a:ext cx="6798067" cy="961972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Hasil </a:t>
            </a:r>
            <a:r>
              <a:rPr lang="en-US" sz="5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Simplisia</a:t>
            </a:r>
            <a:r>
              <a:rPr lang="en-US" sz="5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Daun </a:t>
            </a:r>
            <a:r>
              <a:rPr lang="en-US" sz="5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Patindis</a:t>
            </a:r>
            <a:endParaRPr lang="en-US" sz="5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8BB75F-E916-C482-160C-2E68374004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004" y="1864588"/>
            <a:ext cx="2670175" cy="3336929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F3BF40-FFAF-54D1-AB5F-F9E82F8283D8}"/>
              </a:ext>
            </a:extLst>
          </p:cNvPr>
          <p:cNvSpPr txBox="1"/>
          <p:nvPr/>
        </p:nvSpPr>
        <p:spPr>
          <a:xfrm>
            <a:off x="4479533" y="1864589"/>
            <a:ext cx="2291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Organoleptis</a:t>
            </a:r>
            <a:endParaRPr lang="en-US" sz="2400" b="1" dirty="0">
              <a:solidFill>
                <a:srgbClr val="FF9933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CBAE19-FE8B-F3C2-3FAA-F7E9A6CCE101}"/>
              </a:ext>
            </a:extLst>
          </p:cNvPr>
          <p:cNvSpPr txBox="1"/>
          <p:nvPr/>
        </p:nvSpPr>
        <p:spPr>
          <a:xfrm>
            <a:off x="4664467" y="2382393"/>
            <a:ext cx="3534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Warna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: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Coklat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Aroma : Bau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khas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cengkeh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51A01A-81B9-E241-AD52-F337B33FF1C5}"/>
              </a:ext>
            </a:extLst>
          </p:cNvPr>
          <p:cNvSpPr txBox="1"/>
          <p:nvPr/>
        </p:nvSpPr>
        <p:spPr>
          <a:xfrm>
            <a:off x="4479532" y="3255335"/>
            <a:ext cx="2670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Bobot</a:t>
            </a:r>
            <a:r>
              <a:rPr lang="en-US" sz="2400" b="1" dirty="0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Konstan</a:t>
            </a:r>
            <a:endParaRPr lang="en-US" sz="2400" b="1" dirty="0">
              <a:solidFill>
                <a:srgbClr val="FF9933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D50F88-F331-A4E9-BE4B-00C283025F7D}"/>
              </a:ext>
            </a:extLst>
          </p:cNvPr>
          <p:cNvSpPr txBox="1"/>
          <p:nvPr/>
        </p:nvSpPr>
        <p:spPr>
          <a:xfrm>
            <a:off x="4664467" y="3655731"/>
            <a:ext cx="1616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3,9 kg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0B098-7C53-5E00-FAC9-2FAFC66919B6}"/>
              </a:ext>
            </a:extLst>
          </p:cNvPr>
          <p:cNvSpPr txBox="1"/>
          <p:nvPr/>
        </p:nvSpPr>
        <p:spPr>
          <a:xfrm>
            <a:off x="4479532" y="3971997"/>
            <a:ext cx="2291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%Kadar Air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B075AE-D8B0-FFED-CFAD-AC2AB589B544}"/>
              </a:ext>
            </a:extLst>
          </p:cNvPr>
          <p:cNvSpPr txBox="1"/>
          <p:nvPr/>
        </p:nvSpPr>
        <p:spPr>
          <a:xfrm>
            <a:off x="4647343" y="4443634"/>
            <a:ext cx="1616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7,3%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572087-80C2-1011-EECB-DE434AB85EFE}"/>
              </a:ext>
            </a:extLst>
          </p:cNvPr>
          <p:cNvSpPr txBox="1"/>
          <p:nvPr/>
        </p:nvSpPr>
        <p:spPr>
          <a:xfrm>
            <a:off x="8147406" y="1823407"/>
            <a:ext cx="2291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Pengeringan</a:t>
            </a:r>
            <a:endParaRPr lang="en-US" sz="2400" b="1" dirty="0">
              <a:solidFill>
                <a:srgbClr val="FF9933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DB56A4-1F46-08CB-3F0E-9AAE800E4A23}"/>
              </a:ext>
            </a:extLst>
          </p:cNvPr>
          <p:cNvSpPr txBox="1"/>
          <p:nvPr/>
        </p:nvSpPr>
        <p:spPr>
          <a:xfrm>
            <a:off x="8147406" y="2374598"/>
            <a:ext cx="40445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Bawah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Sinar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Matahari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Mudah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dilakukan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Biaya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lebih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ekonomis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Ramah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lingkungan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Cocok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untuk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skala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kecil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Mengurangi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kadar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air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secara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alami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7AB42B-36E1-1774-0375-E5F13E2C7041}"/>
              </a:ext>
            </a:extLst>
          </p:cNvPr>
          <p:cNvSpPr txBox="1"/>
          <p:nvPr/>
        </p:nvSpPr>
        <p:spPr>
          <a:xfrm>
            <a:off x="8147406" y="4397495"/>
            <a:ext cx="3534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Faktor</a:t>
            </a:r>
            <a:r>
              <a:rPr lang="en-US" sz="2400" b="1" dirty="0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Pengeringan</a:t>
            </a:r>
            <a:endParaRPr lang="en-US" sz="2400" b="1" dirty="0">
              <a:solidFill>
                <a:srgbClr val="FF9933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A22D32-E869-4DCE-700B-0004C4842978}"/>
              </a:ext>
            </a:extLst>
          </p:cNvPr>
          <p:cNvSpPr txBox="1"/>
          <p:nvPr/>
        </p:nvSpPr>
        <p:spPr>
          <a:xfrm>
            <a:off x="8147406" y="4812966"/>
            <a:ext cx="4044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Suhu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Kelembapan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Tekanan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udara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7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8EAF0-89BF-1D78-FD1C-86777E618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2D93D-0B6E-9C20-92C6-01627F80AD27}"/>
              </a:ext>
            </a:extLst>
          </p:cNvPr>
          <p:cNvSpPr txBox="1">
            <a:spLocks/>
          </p:cNvSpPr>
          <p:nvPr/>
        </p:nvSpPr>
        <p:spPr>
          <a:xfrm>
            <a:off x="3116494" y="523313"/>
            <a:ext cx="6798067" cy="582668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Hasil </a:t>
            </a:r>
            <a:r>
              <a:rPr lang="en-US" sz="5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Ekstrak</a:t>
            </a:r>
            <a:r>
              <a:rPr lang="en-US" sz="5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Daun </a:t>
            </a:r>
            <a:r>
              <a:rPr lang="en-US" sz="5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Patindis</a:t>
            </a:r>
            <a:endParaRPr lang="en-US" sz="5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A993ED-F62A-97D5-FE85-55CC68EDF375}"/>
              </a:ext>
            </a:extLst>
          </p:cNvPr>
          <p:cNvSpPr txBox="1"/>
          <p:nvPr/>
        </p:nvSpPr>
        <p:spPr>
          <a:xfrm>
            <a:off x="4479533" y="1864589"/>
            <a:ext cx="2373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Organoleptis</a:t>
            </a:r>
            <a:endParaRPr lang="en-US" sz="2400" b="1" dirty="0">
              <a:solidFill>
                <a:srgbClr val="FF9933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A9BB55-48AB-2D6B-04AF-0B3B30BE5893}"/>
              </a:ext>
            </a:extLst>
          </p:cNvPr>
          <p:cNvSpPr txBox="1"/>
          <p:nvPr/>
        </p:nvSpPr>
        <p:spPr>
          <a:xfrm>
            <a:off x="4664467" y="2382393"/>
            <a:ext cx="3534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Ekstrak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Kering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Warna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: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coklat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Aroma : Bau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khas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cengkeh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700824-6FB6-E355-32B9-5251F7484BF0}"/>
              </a:ext>
            </a:extLst>
          </p:cNvPr>
          <p:cNvSpPr txBox="1"/>
          <p:nvPr/>
        </p:nvSpPr>
        <p:spPr>
          <a:xfrm>
            <a:off x="4479531" y="3533011"/>
            <a:ext cx="2630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Bobot</a:t>
            </a:r>
            <a:r>
              <a:rPr lang="en-US" sz="2400" b="1" dirty="0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Ekstrak</a:t>
            </a:r>
            <a:endParaRPr lang="en-US" sz="2400" b="1" dirty="0">
              <a:solidFill>
                <a:srgbClr val="FF9933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46121A-0D2E-DB7D-8187-C4E32DAD8FDA}"/>
              </a:ext>
            </a:extLst>
          </p:cNvPr>
          <p:cNvSpPr txBox="1"/>
          <p:nvPr/>
        </p:nvSpPr>
        <p:spPr>
          <a:xfrm>
            <a:off x="4664467" y="3930078"/>
            <a:ext cx="2445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134, 128 gram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5B9CDE-39BF-3E71-66C2-152F88708166}"/>
              </a:ext>
            </a:extLst>
          </p:cNvPr>
          <p:cNvSpPr txBox="1"/>
          <p:nvPr/>
        </p:nvSpPr>
        <p:spPr>
          <a:xfrm>
            <a:off x="4479531" y="4453758"/>
            <a:ext cx="3534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%</a:t>
            </a:r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Rendemen</a:t>
            </a:r>
            <a:r>
              <a:rPr lang="en-US" sz="2400" b="1" dirty="0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Ekstrak</a:t>
            </a:r>
            <a:r>
              <a:rPr lang="en-US" sz="2400" b="1" dirty="0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A24792-8D53-11ED-ADAA-FFC315E05FBB}"/>
              </a:ext>
            </a:extLst>
          </p:cNvPr>
          <p:cNvSpPr txBox="1"/>
          <p:nvPr/>
        </p:nvSpPr>
        <p:spPr>
          <a:xfrm>
            <a:off x="4647343" y="4925394"/>
            <a:ext cx="1616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26,835%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73E000-5A89-9D98-1E5B-C8102A3EBC90}"/>
              </a:ext>
            </a:extLst>
          </p:cNvPr>
          <p:cNvSpPr txBox="1"/>
          <p:nvPr/>
        </p:nvSpPr>
        <p:spPr>
          <a:xfrm>
            <a:off x="8147406" y="1823407"/>
            <a:ext cx="306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Metode</a:t>
            </a:r>
            <a:r>
              <a:rPr lang="en-US" sz="2400" b="1" dirty="0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Maserasi</a:t>
            </a:r>
            <a:endParaRPr lang="en-US" sz="2400" b="1" dirty="0">
              <a:solidFill>
                <a:srgbClr val="FF9933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436EDB-CB2D-CB71-0290-13F4C1D80053}"/>
              </a:ext>
            </a:extLst>
          </p:cNvPr>
          <p:cNvSpPr txBox="1"/>
          <p:nvPr/>
        </p:nvSpPr>
        <p:spPr>
          <a:xfrm>
            <a:off x="8147406" y="2374598"/>
            <a:ext cx="25274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Mudah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Sederhana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Sering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digunakan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80F389-6790-B58E-8D43-C5F3A637C4AB}"/>
              </a:ext>
            </a:extLst>
          </p:cNvPr>
          <p:cNvSpPr txBox="1"/>
          <p:nvPr/>
        </p:nvSpPr>
        <p:spPr>
          <a:xfrm>
            <a:off x="8147406" y="3810893"/>
            <a:ext cx="3534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Faktor</a:t>
            </a:r>
            <a:r>
              <a:rPr lang="en-US" sz="2400" b="1" dirty="0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99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Pengeringan</a:t>
            </a:r>
            <a:endParaRPr lang="en-US" sz="2400" b="1" dirty="0">
              <a:solidFill>
                <a:srgbClr val="FF9933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64CEFA-BD3F-5F22-FB07-E9C61F167488}"/>
              </a:ext>
            </a:extLst>
          </p:cNvPr>
          <p:cNvSpPr txBox="1"/>
          <p:nvPr/>
        </p:nvSpPr>
        <p:spPr>
          <a:xfrm>
            <a:off x="8147406" y="4280353"/>
            <a:ext cx="4044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Suhu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Pelarut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Metode</a:t>
            </a:r>
            <a:r>
              <a:rPr lang="en-US" sz="1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ekstraksi</a:t>
            </a:r>
            <a:endParaRPr lang="en-US" sz="1800" b="1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959B14-221D-074E-82C0-BECA45CDC6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802" y="1864589"/>
            <a:ext cx="2630502" cy="3288127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0372868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51837-558D-C2BB-CB3D-527D6FE1B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90B1A-B11D-3A74-7313-A1DFB7FFABB3}"/>
              </a:ext>
            </a:extLst>
          </p:cNvPr>
          <p:cNvSpPr txBox="1">
            <a:spLocks/>
          </p:cNvSpPr>
          <p:nvPr/>
        </p:nvSpPr>
        <p:spPr>
          <a:xfrm>
            <a:off x="3116494" y="225363"/>
            <a:ext cx="6798067" cy="961972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Hasil </a:t>
            </a:r>
            <a:r>
              <a:rPr lang="en-US" sz="5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Skrining</a:t>
            </a:r>
            <a:r>
              <a:rPr lang="en-US" sz="5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5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Fitokima</a:t>
            </a:r>
            <a:endParaRPr lang="en-US" sz="5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B675AEC-1AB5-C521-7EEE-37FA4E37F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346092"/>
              </p:ext>
            </p:extLst>
          </p:nvPr>
        </p:nvGraphicFramePr>
        <p:xfrm>
          <a:off x="1904489" y="1272535"/>
          <a:ext cx="8534055" cy="4727572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773659">
                  <a:extLst>
                    <a:ext uri="{9D8B030D-6E8A-4147-A177-3AD203B41FA5}">
                      <a16:colId xmlns:a16="http://schemas.microsoft.com/office/drawing/2014/main" val="451174699"/>
                    </a:ext>
                  </a:extLst>
                </a:gridCol>
                <a:gridCol w="2952530">
                  <a:extLst>
                    <a:ext uri="{9D8B030D-6E8A-4147-A177-3AD203B41FA5}">
                      <a16:colId xmlns:a16="http://schemas.microsoft.com/office/drawing/2014/main" val="2738194435"/>
                    </a:ext>
                  </a:extLst>
                </a:gridCol>
                <a:gridCol w="2288810">
                  <a:extLst>
                    <a:ext uri="{9D8B030D-6E8A-4147-A177-3AD203B41FA5}">
                      <a16:colId xmlns:a16="http://schemas.microsoft.com/office/drawing/2014/main" val="2601214343"/>
                    </a:ext>
                  </a:extLst>
                </a:gridCol>
                <a:gridCol w="1519056">
                  <a:extLst>
                    <a:ext uri="{9D8B030D-6E8A-4147-A177-3AD203B41FA5}">
                      <a16:colId xmlns:a16="http://schemas.microsoft.com/office/drawing/2014/main" val="2432302995"/>
                    </a:ext>
                  </a:extLst>
                </a:gridCol>
              </a:tblGrid>
              <a:tr h="587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Metabolit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Sekunder</a:t>
                      </a:r>
                      <a:endParaRPr lang="en-US" sz="14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Uji</a:t>
                      </a:r>
                      <a:endParaRPr lang="en-US" sz="14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Hasil</a:t>
                      </a:r>
                      <a:endParaRPr lang="en-US" sz="14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Keterangan</a:t>
                      </a:r>
                      <a:endParaRPr lang="en-US" sz="14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57277729"/>
                  </a:ext>
                </a:extLst>
              </a:tr>
              <a:tr h="587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Flavanoid</a:t>
                      </a:r>
                      <a:endParaRPr lang="en-US" sz="14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Sampel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+ Pb </a:t>
                      </a: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asetat</a:t>
                      </a:r>
                      <a:endParaRPr lang="en-US" sz="14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Terbentuk warna ungu kemerahan</a:t>
                      </a:r>
                      <a:endParaRPr lang="en-US" sz="14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14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62621783"/>
                  </a:ext>
                </a:extLst>
              </a:tr>
              <a:tr h="587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Tanin </a:t>
                      </a:r>
                      <a:endParaRPr lang="en-US" sz="14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Sampel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+ FeCl</a:t>
                      </a:r>
                      <a:r>
                        <a:rPr lang="en-US" sz="1600" kern="100" baseline="-250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Terbentuk warna hijau kehitaman</a:t>
                      </a:r>
                      <a:endParaRPr lang="en-US" sz="14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14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4308598"/>
                  </a:ext>
                </a:extLst>
              </a:tr>
              <a:tr h="14873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Alkaloid</a:t>
                      </a:r>
                      <a:endParaRPr lang="en-US" sz="1400" kern="100">
                        <a:effectLst/>
                        <a:latin typeface="Bookman Old Style" panose="020506040505050202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Sampel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dragendroff</a:t>
                      </a:r>
                      <a:endParaRPr lang="en-US" sz="1400" kern="100" dirty="0">
                        <a:effectLst/>
                        <a:latin typeface="Bookman Old Style" panose="020506040505050202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Bookman Old Style" panose="020506040505050202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Sampel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+ Mayer</a:t>
                      </a:r>
                      <a:endParaRPr lang="en-US" sz="14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Terbentuk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warna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putih</a:t>
                      </a:r>
                      <a:endParaRPr lang="en-US" sz="1400" kern="100" dirty="0">
                        <a:effectLst/>
                        <a:latin typeface="Bookman Old Style" panose="020506040505050202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Terbentuk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warna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kuning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4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14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44947017"/>
                  </a:ext>
                </a:extLst>
              </a:tr>
              <a:tr h="8907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Saponin</a:t>
                      </a:r>
                      <a:endParaRPr lang="en-US" sz="14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Sampel + Aquadest</a:t>
                      </a:r>
                      <a:endParaRPr lang="en-US" sz="14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Terbentuk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busa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stabil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2 cm </a:t>
                      </a: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selama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menit</a:t>
                      </a:r>
                      <a:endParaRPr lang="en-US" sz="14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14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2874431"/>
                  </a:ext>
                </a:extLst>
              </a:tr>
              <a:tr h="5873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Triterpenoid</a:t>
                      </a:r>
                      <a:endParaRPr lang="en-US" sz="14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Sampel + as. Asetat + as. sulfat</a:t>
                      </a:r>
                      <a:endParaRPr lang="en-US" sz="14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Terbentuk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cincin</a:t>
                      </a: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kecoklatan</a:t>
                      </a:r>
                      <a:endParaRPr lang="en-US" sz="14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14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34814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3483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6DD83-8A1A-9112-A8D5-37293A1E0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0AEDC-B7F2-00CA-5F53-00588FD3AACA}"/>
              </a:ext>
            </a:extLst>
          </p:cNvPr>
          <p:cNvSpPr txBox="1">
            <a:spLocks/>
          </p:cNvSpPr>
          <p:nvPr/>
        </p:nvSpPr>
        <p:spPr>
          <a:xfrm>
            <a:off x="3270607" y="420572"/>
            <a:ext cx="5904216" cy="863698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Hasil </a:t>
            </a:r>
            <a:r>
              <a:rPr lang="en-US" sz="5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Sediaan</a:t>
            </a:r>
            <a:r>
              <a:rPr lang="en-US" sz="5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Gel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B9C018-AB50-5DC9-A160-AC0D5A45DE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958" y="1996154"/>
            <a:ext cx="4212083" cy="3158534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1619428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23856-7EA3-6576-1CDE-AC7DE4FD4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9A1FF-C961-52A4-AE30-B45A21183262}"/>
              </a:ext>
            </a:extLst>
          </p:cNvPr>
          <p:cNvSpPr txBox="1">
            <a:spLocks/>
          </p:cNvSpPr>
          <p:nvPr/>
        </p:nvSpPr>
        <p:spPr>
          <a:xfrm>
            <a:off x="3116494" y="225363"/>
            <a:ext cx="6798067" cy="961972"/>
          </a:xfrm>
          <a:prstGeom prst="rect">
            <a:avLst/>
          </a:prstGeom>
        </p:spPr>
        <p:txBody>
          <a:bodyPr anchor="ctr">
            <a:normAutofit fontScale="6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Hasil </a:t>
            </a:r>
            <a:r>
              <a:rPr lang="en-US" sz="5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Evaluasi</a:t>
            </a:r>
            <a:r>
              <a:rPr lang="en-US" sz="5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5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Sediaan</a:t>
            </a:r>
            <a:r>
              <a:rPr lang="en-US" sz="5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Gel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86EA7A4-D326-17C4-83AA-D9E8AD3B7D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128664"/>
              </p:ext>
            </p:extLst>
          </p:nvPr>
        </p:nvGraphicFramePr>
        <p:xfrm>
          <a:off x="1452279" y="1076078"/>
          <a:ext cx="9335586" cy="5195004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653480">
                  <a:extLst>
                    <a:ext uri="{9D8B030D-6E8A-4147-A177-3AD203B41FA5}">
                      <a16:colId xmlns:a16="http://schemas.microsoft.com/office/drawing/2014/main" val="1330081377"/>
                    </a:ext>
                  </a:extLst>
                </a:gridCol>
                <a:gridCol w="1494801">
                  <a:extLst>
                    <a:ext uri="{9D8B030D-6E8A-4147-A177-3AD203B41FA5}">
                      <a16:colId xmlns:a16="http://schemas.microsoft.com/office/drawing/2014/main" val="2895330806"/>
                    </a:ext>
                  </a:extLst>
                </a:gridCol>
                <a:gridCol w="1494801">
                  <a:extLst>
                    <a:ext uri="{9D8B030D-6E8A-4147-A177-3AD203B41FA5}">
                      <a16:colId xmlns:a16="http://schemas.microsoft.com/office/drawing/2014/main" val="3408593671"/>
                    </a:ext>
                  </a:extLst>
                </a:gridCol>
                <a:gridCol w="1399892">
                  <a:extLst>
                    <a:ext uri="{9D8B030D-6E8A-4147-A177-3AD203B41FA5}">
                      <a16:colId xmlns:a16="http://schemas.microsoft.com/office/drawing/2014/main" val="2721051303"/>
                    </a:ext>
                  </a:extLst>
                </a:gridCol>
                <a:gridCol w="1356395">
                  <a:extLst>
                    <a:ext uri="{9D8B030D-6E8A-4147-A177-3AD203B41FA5}">
                      <a16:colId xmlns:a16="http://schemas.microsoft.com/office/drawing/2014/main" val="2787369387"/>
                    </a:ext>
                  </a:extLst>
                </a:gridCol>
                <a:gridCol w="1356395">
                  <a:extLst>
                    <a:ext uri="{9D8B030D-6E8A-4147-A177-3AD203B41FA5}">
                      <a16:colId xmlns:a16="http://schemas.microsoft.com/office/drawing/2014/main" val="2946471908"/>
                    </a:ext>
                  </a:extLst>
                </a:gridCol>
                <a:gridCol w="789911">
                  <a:extLst>
                    <a:ext uri="{9D8B030D-6E8A-4147-A177-3AD203B41FA5}">
                      <a16:colId xmlns:a16="http://schemas.microsoft.com/office/drawing/2014/main" val="897621640"/>
                    </a:ext>
                  </a:extLst>
                </a:gridCol>
                <a:gridCol w="789911">
                  <a:extLst>
                    <a:ext uri="{9D8B030D-6E8A-4147-A177-3AD203B41FA5}">
                      <a16:colId xmlns:a16="http://schemas.microsoft.com/office/drawing/2014/main" val="1504314284"/>
                    </a:ext>
                  </a:extLst>
                </a:gridCol>
              </a:tblGrid>
              <a:tr h="338171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Uji </a:t>
                      </a:r>
                      <a:r>
                        <a:rPr lang="en-US" sz="1200" kern="100" dirty="0" err="1">
                          <a:effectLst/>
                          <a:latin typeface="Bookman Old Style" panose="02050604050505020204" pitchFamily="18" charset="0"/>
                        </a:rPr>
                        <a:t>Evaluasi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Organoleptis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Homogenitas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pH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Viskositas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Daya Sebar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Daya Lekat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extLst>
                  <a:ext uri="{0D108BD9-81ED-4DB2-BD59-A6C34878D82A}">
                    <a16:rowId xmlns:a16="http://schemas.microsoft.com/office/drawing/2014/main" val="2242928334"/>
                  </a:ext>
                </a:extLst>
              </a:tr>
              <a:tr h="446257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F1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M0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5.7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18.81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5.28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9.12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extLst>
                  <a:ext uri="{0D108BD9-81ED-4DB2-BD59-A6C34878D82A}">
                    <a16:rowId xmlns:a16="http://schemas.microsoft.com/office/drawing/2014/main" val="1783882051"/>
                  </a:ext>
                </a:extLst>
              </a:tr>
              <a:tr h="4462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M1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5.1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17.27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5.65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7.71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extLst>
                  <a:ext uri="{0D108BD9-81ED-4DB2-BD59-A6C34878D82A}">
                    <a16:rowId xmlns:a16="http://schemas.microsoft.com/office/drawing/2014/main" val="3709528756"/>
                  </a:ext>
                </a:extLst>
              </a:tr>
              <a:tr h="4462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M2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5.03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17.13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6.29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7.46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extLst>
                  <a:ext uri="{0D108BD9-81ED-4DB2-BD59-A6C34878D82A}">
                    <a16:rowId xmlns:a16="http://schemas.microsoft.com/office/drawing/2014/main" val="1286431951"/>
                  </a:ext>
                </a:extLst>
              </a:tr>
              <a:tr h="4462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M3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4.8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16.62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6.62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7.25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extLst>
                  <a:ext uri="{0D108BD9-81ED-4DB2-BD59-A6C34878D82A}">
                    <a16:rowId xmlns:a16="http://schemas.microsoft.com/office/drawing/2014/main" val="3841185338"/>
                  </a:ext>
                </a:extLst>
              </a:tr>
              <a:tr h="4462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M4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4.7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16.14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6.7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6.85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extLst>
                  <a:ext uri="{0D108BD9-81ED-4DB2-BD59-A6C34878D82A}">
                    <a16:rowId xmlns:a16="http://schemas.microsoft.com/office/drawing/2014/main" val="3323521959"/>
                  </a:ext>
                </a:extLst>
              </a:tr>
              <a:tr h="446257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F2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M0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5.9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17.54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5.47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8.14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extLst>
                  <a:ext uri="{0D108BD9-81ED-4DB2-BD59-A6C34878D82A}">
                    <a16:rowId xmlns:a16="http://schemas.microsoft.com/office/drawing/2014/main" val="4241359889"/>
                  </a:ext>
                </a:extLst>
              </a:tr>
              <a:tr h="4462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M1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5.7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17.26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5.83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8.05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extLst>
                  <a:ext uri="{0D108BD9-81ED-4DB2-BD59-A6C34878D82A}">
                    <a16:rowId xmlns:a16="http://schemas.microsoft.com/office/drawing/2014/main" val="665052444"/>
                  </a:ext>
                </a:extLst>
              </a:tr>
              <a:tr h="4462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M2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5.6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16.64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6.43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7.04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extLst>
                  <a:ext uri="{0D108BD9-81ED-4DB2-BD59-A6C34878D82A}">
                    <a16:rowId xmlns:a16="http://schemas.microsoft.com/office/drawing/2014/main" val="2064954413"/>
                  </a:ext>
                </a:extLst>
              </a:tr>
              <a:tr h="4462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M3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5.4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16.19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6.68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6.59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extLst>
                  <a:ext uri="{0D108BD9-81ED-4DB2-BD59-A6C34878D82A}">
                    <a16:rowId xmlns:a16="http://schemas.microsoft.com/office/drawing/2014/main" val="543407135"/>
                  </a:ext>
                </a:extLst>
              </a:tr>
              <a:tr h="4462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M4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5.3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15.55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6.9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6.39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34" marR="61334" marT="0" marB="0" anchor="ctr"/>
                </a:tc>
                <a:extLst>
                  <a:ext uri="{0D108BD9-81ED-4DB2-BD59-A6C34878D82A}">
                    <a16:rowId xmlns:a16="http://schemas.microsoft.com/office/drawing/2014/main" val="1072904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28977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81C-23F9-5B01-8538-09B46188D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F240A-BA5A-7253-2062-7A81CA55EB43}"/>
              </a:ext>
            </a:extLst>
          </p:cNvPr>
          <p:cNvSpPr txBox="1">
            <a:spLocks/>
          </p:cNvSpPr>
          <p:nvPr/>
        </p:nvSpPr>
        <p:spPr>
          <a:xfrm>
            <a:off x="3116494" y="225363"/>
            <a:ext cx="6798067" cy="961972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Lanjutan</a:t>
            </a:r>
            <a:endParaRPr lang="en-US" sz="4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FEC9D21-78C4-3B2F-98D3-A4597CC06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721725"/>
              </p:ext>
            </p:extLst>
          </p:nvPr>
        </p:nvGraphicFramePr>
        <p:xfrm>
          <a:off x="1705510" y="1187335"/>
          <a:ext cx="8907693" cy="506979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623528">
                  <a:extLst>
                    <a:ext uri="{9D8B030D-6E8A-4147-A177-3AD203B41FA5}">
                      <a16:colId xmlns:a16="http://schemas.microsoft.com/office/drawing/2014/main" val="1607429254"/>
                    </a:ext>
                  </a:extLst>
                </a:gridCol>
                <a:gridCol w="1426288">
                  <a:extLst>
                    <a:ext uri="{9D8B030D-6E8A-4147-A177-3AD203B41FA5}">
                      <a16:colId xmlns:a16="http://schemas.microsoft.com/office/drawing/2014/main" val="508488510"/>
                    </a:ext>
                  </a:extLst>
                </a:gridCol>
                <a:gridCol w="1426288">
                  <a:extLst>
                    <a:ext uri="{9D8B030D-6E8A-4147-A177-3AD203B41FA5}">
                      <a16:colId xmlns:a16="http://schemas.microsoft.com/office/drawing/2014/main" val="1667719528"/>
                    </a:ext>
                  </a:extLst>
                </a:gridCol>
                <a:gridCol w="1335729">
                  <a:extLst>
                    <a:ext uri="{9D8B030D-6E8A-4147-A177-3AD203B41FA5}">
                      <a16:colId xmlns:a16="http://schemas.microsoft.com/office/drawing/2014/main" val="2084065185"/>
                    </a:ext>
                  </a:extLst>
                </a:gridCol>
                <a:gridCol w="1294223">
                  <a:extLst>
                    <a:ext uri="{9D8B030D-6E8A-4147-A177-3AD203B41FA5}">
                      <a16:colId xmlns:a16="http://schemas.microsoft.com/office/drawing/2014/main" val="4273185808"/>
                    </a:ext>
                  </a:extLst>
                </a:gridCol>
                <a:gridCol w="1294223">
                  <a:extLst>
                    <a:ext uri="{9D8B030D-6E8A-4147-A177-3AD203B41FA5}">
                      <a16:colId xmlns:a16="http://schemas.microsoft.com/office/drawing/2014/main" val="964302062"/>
                    </a:ext>
                  </a:extLst>
                </a:gridCol>
                <a:gridCol w="753707">
                  <a:extLst>
                    <a:ext uri="{9D8B030D-6E8A-4147-A177-3AD203B41FA5}">
                      <a16:colId xmlns:a16="http://schemas.microsoft.com/office/drawing/2014/main" val="2471019490"/>
                    </a:ext>
                  </a:extLst>
                </a:gridCol>
                <a:gridCol w="753707">
                  <a:extLst>
                    <a:ext uri="{9D8B030D-6E8A-4147-A177-3AD203B41FA5}">
                      <a16:colId xmlns:a16="http://schemas.microsoft.com/office/drawing/2014/main" val="1127345528"/>
                    </a:ext>
                  </a:extLst>
                </a:gridCol>
              </a:tblGrid>
              <a:tr h="506979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F3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M0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6.1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16.33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6.43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7.76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631699"/>
                  </a:ext>
                </a:extLst>
              </a:tr>
              <a:tr h="5069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M1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6.0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15.06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6.8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extLst>
                  <a:ext uri="{0D108BD9-81ED-4DB2-BD59-A6C34878D82A}">
                    <a16:rowId xmlns:a16="http://schemas.microsoft.com/office/drawing/2014/main" val="1947610473"/>
                  </a:ext>
                </a:extLst>
              </a:tr>
              <a:tr h="5069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M2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5.9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14.73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6.8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5.89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extLst>
                  <a:ext uri="{0D108BD9-81ED-4DB2-BD59-A6C34878D82A}">
                    <a16:rowId xmlns:a16="http://schemas.microsoft.com/office/drawing/2014/main" val="4107694859"/>
                  </a:ext>
                </a:extLst>
              </a:tr>
              <a:tr h="5069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M3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5.7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14.50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6.97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4.96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extLst>
                  <a:ext uri="{0D108BD9-81ED-4DB2-BD59-A6C34878D82A}">
                    <a16:rowId xmlns:a16="http://schemas.microsoft.com/office/drawing/2014/main" val="1304725775"/>
                  </a:ext>
                </a:extLst>
              </a:tr>
              <a:tr h="5069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M4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5.6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13.43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7.33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4.81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extLst>
                  <a:ext uri="{0D108BD9-81ED-4DB2-BD59-A6C34878D82A}">
                    <a16:rowId xmlns:a16="http://schemas.microsoft.com/office/drawing/2014/main" val="336672753"/>
                  </a:ext>
                </a:extLst>
              </a:tr>
              <a:tr h="506979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KF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M0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5.4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17.16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5.97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7.84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extLst>
                  <a:ext uri="{0D108BD9-81ED-4DB2-BD59-A6C34878D82A}">
                    <a16:rowId xmlns:a16="http://schemas.microsoft.com/office/drawing/2014/main" val="577785265"/>
                  </a:ext>
                </a:extLst>
              </a:tr>
              <a:tr h="5069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M1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5.0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16.22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6.27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7.27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extLst>
                  <a:ext uri="{0D108BD9-81ED-4DB2-BD59-A6C34878D82A}">
                    <a16:rowId xmlns:a16="http://schemas.microsoft.com/office/drawing/2014/main" val="1691426296"/>
                  </a:ext>
                </a:extLst>
              </a:tr>
              <a:tr h="5069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M2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4.8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15.8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6.5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6.68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extLst>
                  <a:ext uri="{0D108BD9-81ED-4DB2-BD59-A6C34878D82A}">
                    <a16:rowId xmlns:a16="http://schemas.microsoft.com/office/drawing/2014/main" val="3688914714"/>
                  </a:ext>
                </a:extLst>
              </a:tr>
              <a:tr h="5069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M3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4.7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15.40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6.72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6.22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extLst>
                  <a:ext uri="{0D108BD9-81ED-4DB2-BD59-A6C34878D82A}">
                    <a16:rowId xmlns:a16="http://schemas.microsoft.com/office/drawing/2014/main" val="2704770680"/>
                  </a:ext>
                </a:extLst>
              </a:tr>
              <a:tr h="5069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M4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TWB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HMG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4.6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14.60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7.83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5.83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  <a:latin typeface="Bookman Old Style" panose="02050604050505020204" pitchFamily="18" charset="0"/>
                        </a:rPr>
                        <a:t>(MS)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87" marR="66087" marT="0" marB="0" anchor="ctr"/>
                </a:tc>
                <a:extLst>
                  <a:ext uri="{0D108BD9-81ED-4DB2-BD59-A6C34878D82A}">
                    <a16:rowId xmlns:a16="http://schemas.microsoft.com/office/drawing/2014/main" val="817310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6731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19E5C-91AB-F9A5-7044-9D4917AC9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EA074-DB51-A387-7E7C-E64492E75466}"/>
              </a:ext>
            </a:extLst>
          </p:cNvPr>
          <p:cNvSpPr txBox="1">
            <a:spLocks/>
          </p:cNvSpPr>
          <p:nvPr/>
        </p:nvSpPr>
        <p:spPr>
          <a:xfrm>
            <a:off x="2696966" y="328104"/>
            <a:ext cx="6798067" cy="961972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Lanjutan</a:t>
            </a:r>
            <a:endParaRPr lang="en-US" sz="4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13C682-B462-B1AD-6EC2-080D3F52F12C}"/>
              </a:ext>
            </a:extLst>
          </p:cNvPr>
          <p:cNvSpPr txBox="1"/>
          <p:nvPr/>
        </p:nvSpPr>
        <p:spPr>
          <a:xfrm>
            <a:off x="3116494" y="1720840"/>
            <a:ext cx="64795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Evaluasi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terhadap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sediaan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gel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meliputi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organoleptis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,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homogenitas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, pH,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viskositas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,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daya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sebar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dan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daya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lekat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.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Panyimpanan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selama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4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minggu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gel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ekstrak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daun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patindis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0,1%, 0,3%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memenuhi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syarat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evaluasi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gel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jika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dibandingkan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dengan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gel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konsentrasi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0,5% pada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minggu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ke-4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tidak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memenuhi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pesyaratan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daya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sebar</a:t>
            </a:r>
            <a:r>
              <a:rPr lang="en-US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. </a:t>
            </a:r>
            <a:endParaRPr lang="en-US" sz="1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0678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D2B00-47F1-9943-583B-1BBD33FE5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57D34-FA9E-26C5-22FB-3B1994032B40}"/>
              </a:ext>
            </a:extLst>
          </p:cNvPr>
          <p:cNvSpPr txBox="1">
            <a:spLocks/>
          </p:cNvSpPr>
          <p:nvPr/>
        </p:nvSpPr>
        <p:spPr>
          <a:xfrm>
            <a:off x="2696966" y="328104"/>
            <a:ext cx="6798067" cy="961972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Uji </a:t>
            </a:r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Aktivitas</a:t>
            </a:r>
            <a:r>
              <a:rPr lang="en-US" sz="4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Antioksidan</a:t>
            </a:r>
            <a:endParaRPr lang="en-US" sz="4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B9EB0F-809C-F4B1-9D13-A12C6917B406}"/>
              </a:ext>
            </a:extLst>
          </p:cNvPr>
          <p:cNvSpPr txBox="1">
            <a:spLocks/>
          </p:cNvSpPr>
          <p:nvPr/>
        </p:nvSpPr>
        <p:spPr>
          <a:xfrm>
            <a:off x="176372" y="1213969"/>
            <a:ext cx="5041187" cy="48098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Penentuan</a:t>
            </a:r>
            <a:r>
              <a:rPr lang="en-US" sz="20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 Panjang </a:t>
            </a:r>
            <a:r>
              <a:rPr lang="en-US" sz="20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Gelombang</a:t>
            </a:r>
            <a:endParaRPr lang="en-US" sz="2000" b="1" dirty="0">
              <a:solidFill>
                <a:srgbClr val="FF9933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A17ACB3-1A50-A246-1AB9-404044C01B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1240251"/>
              </p:ext>
            </p:extLst>
          </p:nvPr>
        </p:nvGraphicFramePr>
        <p:xfrm>
          <a:off x="3642931" y="1950191"/>
          <a:ext cx="4533586" cy="2806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F93825A-11C5-7563-B622-46B5397A1928}"/>
              </a:ext>
            </a:extLst>
          </p:cNvPr>
          <p:cNvSpPr txBox="1"/>
          <p:nvPr/>
        </p:nvSpPr>
        <p:spPr>
          <a:xfrm>
            <a:off x="817538" y="3105834"/>
            <a:ext cx="2825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err="1">
                <a:solidFill>
                  <a:schemeClr val="accent2"/>
                </a:solidFill>
                <a:latin typeface="Bookman Old Style" panose="02050604050505020204" pitchFamily="18" charset="0"/>
              </a:rPr>
              <a:t>Absorbansi</a:t>
            </a:r>
            <a:r>
              <a:rPr lang="en-US" sz="1800" b="1" dirty="0">
                <a:solidFill>
                  <a:schemeClr val="accent2"/>
                </a:solidFill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en-US" sz="1800" b="1" dirty="0">
                <a:solidFill>
                  <a:schemeClr val="accent2"/>
                </a:solidFill>
                <a:latin typeface="Bookman Old Style" panose="02050604050505020204" pitchFamily="18" charset="0"/>
              </a:rPr>
              <a:t>0,796 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3F14AC-9131-A33B-18B1-9D223D34E03D}"/>
              </a:ext>
            </a:extLst>
          </p:cNvPr>
          <p:cNvSpPr txBox="1"/>
          <p:nvPr/>
        </p:nvSpPr>
        <p:spPr>
          <a:xfrm>
            <a:off x="8176517" y="3105833"/>
            <a:ext cx="2825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2"/>
                </a:solidFill>
                <a:latin typeface="Bookman Old Style" panose="02050604050505020204" pitchFamily="18" charset="0"/>
              </a:rPr>
              <a:t>Panjang </a:t>
            </a:r>
            <a:r>
              <a:rPr lang="en-US" sz="1800" b="1" dirty="0" err="1">
                <a:solidFill>
                  <a:schemeClr val="accent2"/>
                </a:solidFill>
                <a:latin typeface="Bookman Old Style" panose="02050604050505020204" pitchFamily="18" charset="0"/>
              </a:rPr>
              <a:t>Gelombang</a:t>
            </a:r>
            <a:r>
              <a:rPr lang="en-US" sz="1800" b="1" dirty="0">
                <a:solidFill>
                  <a:schemeClr val="accent2"/>
                </a:solidFill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en-US" sz="1800" b="1" dirty="0">
                <a:solidFill>
                  <a:schemeClr val="accent2"/>
                </a:solidFill>
                <a:latin typeface="Bookman Old Style" panose="02050604050505020204" pitchFamily="18" charset="0"/>
              </a:rPr>
              <a:t>517 nm</a:t>
            </a:r>
          </a:p>
        </p:txBody>
      </p:sp>
    </p:spTree>
    <p:extLst>
      <p:ext uri="{BB962C8B-B14F-4D97-AF65-F5344CB8AC3E}">
        <p14:creationId xmlns:p14="http://schemas.microsoft.com/office/powerpoint/2010/main" val="19736442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77654-236C-CB6C-469D-8F372F57F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22E40-8576-9571-DFE5-8EE9B07C0FBB}"/>
              </a:ext>
            </a:extLst>
          </p:cNvPr>
          <p:cNvSpPr txBox="1">
            <a:spLocks/>
          </p:cNvSpPr>
          <p:nvPr/>
        </p:nvSpPr>
        <p:spPr>
          <a:xfrm>
            <a:off x="2696966" y="328104"/>
            <a:ext cx="6798067" cy="961972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Uji </a:t>
            </a:r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Aktivitas</a:t>
            </a:r>
            <a:r>
              <a:rPr lang="en-US" sz="4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Antioksidan</a:t>
            </a:r>
            <a:endParaRPr lang="en-US" sz="4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E168E2B-02CA-9DC7-E230-44A6D726C9D7}"/>
              </a:ext>
            </a:extLst>
          </p:cNvPr>
          <p:cNvSpPr txBox="1">
            <a:spLocks/>
          </p:cNvSpPr>
          <p:nvPr/>
        </p:nvSpPr>
        <p:spPr>
          <a:xfrm>
            <a:off x="176372" y="1213969"/>
            <a:ext cx="5041187" cy="480986"/>
          </a:xfrm>
          <a:prstGeom prst="rect">
            <a:avLst/>
          </a:prstGeom>
          <a:effectLst/>
        </p:spPr>
        <p:txBody>
          <a:bodyPr anchor="ctr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800" b="1" i="1" dirty="0">
                <a:solidFill>
                  <a:srgbClr val="FF9933"/>
                </a:solidFill>
                <a:latin typeface="Bookman Old Style" panose="02050604050505020204" pitchFamily="18" charset="0"/>
              </a:rPr>
              <a:t>Operating Time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985268B-AA80-8B07-AAB4-F99F7DB19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561014"/>
              </p:ext>
            </p:extLst>
          </p:nvPr>
        </p:nvGraphicFramePr>
        <p:xfrm>
          <a:off x="712341" y="1869420"/>
          <a:ext cx="5383658" cy="3135801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2691418">
                  <a:extLst>
                    <a:ext uri="{9D8B030D-6E8A-4147-A177-3AD203B41FA5}">
                      <a16:colId xmlns:a16="http://schemas.microsoft.com/office/drawing/2014/main" val="2611456906"/>
                    </a:ext>
                  </a:extLst>
                </a:gridCol>
                <a:gridCol w="2692240">
                  <a:extLst>
                    <a:ext uri="{9D8B030D-6E8A-4147-A177-3AD203B41FA5}">
                      <a16:colId xmlns:a16="http://schemas.microsoft.com/office/drawing/2014/main" val="1734421845"/>
                    </a:ext>
                  </a:extLst>
                </a:gridCol>
              </a:tblGrid>
              <a:tr h="2608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Bookman Old Style" panose="02050604050505020204" pitchFamily="18" charset="0"/>
                        </a:rPr>
                        <a:t>Waktu (</a:t>
                      </a:r>
                      <a:r>
                        <a:rPr lang="en-US" sz="1400" kern="100" dirty="0" err="1">
                          <a:effectLst/>
                          <a:latin typeface="Bookman Old Style" panose="02050604050505020204" pitchFamily="18" charset="0"/>
                        </a:rPr>
                        <a:t>menit</a:t>
                      </a:r>
                      <a:r>
                        <a:rPr lang="en-US" sz="1400" kern="100" dirty="0">
                          <a:effectLst/>
                          <a:latin typeface="Bookman Old Style" panose="02050604050505020204" pitchFamily="18" charset="0"/>
                        </a:rPr>
                        <a:t>)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Bookman Old Style" panose="02050604050505020204" pitchFamily="18" charset="0"/>
                        </a:rPr>
                        <a:t>Absorbansi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4847505"/>
                  </a:ext>
                </a:extLst>
              </a:tr>
              <a:tr h="2608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Bookman Old Style" panose="02050604050505020204" pitchFamily="18" charset="0"/>
                        </a:rPr>
                        <a:t>18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Bookman Old Style" panose="02050604050505020204" pitchFamily="18" charset="0"/>
                        </a:rPr>
                        <a:t>0,797 A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2137531"/>
                  </a:ext>
                </a:extLst>
              </a:tr>
              <a:tr h="2608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Bookman Old Style" panose="02050604050505020204" pitchFamily="18" charset="0"/>
                        </a:rPr>
                        <a:t>19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Bookman Old Style" panose="02050604050505020204" pitchFamily="18" charset="0"/>
                        </a:rPr>
                        <a:t>0,796 A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2635019"/>
                  </a:ext>
                </a:extLst>
              </a:tr>
              <a:tr h="2664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Bookman Old Style" panose="02050604050505020204" pitchFamily="18" charset="0"/>
                        </a:rPr>
                        <a:t>20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Bookman Old Style" panose="02050604050505020204" pitchFamily="18" charset="0"/>
                        </a:rPr>
                        <a:t>0,796 A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67675345"/>
                  </a:ext>
                </a:extLst>
              </a:tr>
              <a:tr h="2608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Bookman Old Style" panose="02050604050505020204" pitchFamily="18" charset="0"/>
                        </a:rPr>
                        <a:t>21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Bookman Old Style" panose="02050604050505020204" pitchFamily="18" charset="0"/>
                        </a:rPr>
                        <a:t>0,795 A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60647438"/>
                  </a:ext>
                </a:extLst>
              </a:tr>
              <a:tr h="2608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Bookman Old Style" panose="02050604050505020204" pitchFamily="18" charset="0"/>
                        </a:rPr>
                        <a:t>22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Bookman Old Style" panose="02050604050505020204" pitchFamily="18" charset="0"/>
                        </a:rPr>
                        <a:t>0,795 A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5985"/>
                  </a:ext>
                </a:extLst>
              </a:tr>
              <a:tr h="2608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Bookman Old Style" panose="02050604050505020204" pitchFamily="18" charset="0"/>
                        </a:rPr>
                        <a:t>23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Bookman Old Style" panose="02050604050505020204" pitchFamily="18" charset="0"/>
                        </a:rPr>
                        <a:t>0,795 A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516103"/>
                  </a:ext>
                </a:extLst>
              </a:tr>
              <a:tr h="2608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Bookman Old Style" panose="02050604050505020204" pitchFamily="18" charset="0"/>
                        </a:rPr>
                        <a:t>24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Bookman Old Style" panose="02050604050505020204" pitchFamily="18" charset="0"/>
                        </a:rPr>
                        <a:t>0,794 A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917353"/>
                  </a:ext>
                </a:extLst>
              </a:tr>
              <a:tr h="2608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Bookman Old Style" panose="02050604050505020204" pitchFamily="18" charset="0"/>
                        </a:rPr>
                        <a:t>25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Bookman Old Style" panose="02050604050505020204" pitchFamily="18" charset="0"/>
                        </a:rPr>
                        <a:t>0,793 A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90705063"/>
                  </a:ext>
                </a:extLst>
              </a:tr>
              <a:tr h="2608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Bookman Old Style" panose="02050604050505020204" pitchFamily="18" charset="0"/>
                        </a:rPr>
                        <a:t>26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Bookman Old Style" panose="02050604050505020204" pitchFamily="18" charset="0"/>
                        </a:rPr>
                        <a:t>0,793 A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29511244"/>
                  </a:ext>
                </a:extLst>
              </a:tr>
              <a:tr h="2608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Bookman Old Style" panose="02050604050505020204" pitchFamily="18" charset="0"/>
                        </a:rPr>
                        <a:t>27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Bookman Old Style" panose="02050604050505020204" pitchFamily="18" charset="0"/>
                        </a:rPr>
                        <a:t>0,792 A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7931130"/>
                  </a:ext>
                </a:extLst>
              </a:tr>
              <a:tr h="2608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Bookman Old Style" panose="02050604050505020204" pitchFamily="18" charset="0"/>
                        </a:rPr>
                        <a:t>28</a:t>
                      </a:r>
                      <a:endParaRPr lang="en-US" sz="1200" kern="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Bookman Old Style" panose="02050604050505020204" pitchFamily="18" charset="0"/>
                        </a:rPr>
                        <a:t>0,791 A</a:t>
                      </a:r>
                      <a:endParaRPr lang="en-US" sz="1200" kern="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5778596"/>
                  </a:ext>
                </a:extLst>
              </a:tr>
            </a:tbl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9E9909F-3614-7C0F-6ED0-66AB3A4BBA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5524164"/>
              </p:ext>
            </p:extLst>
          </p:nvPr>
        </p:nvGraphicFramePr>
        <p:xfrm>
          <a:off x="6552294" y="1869420"/>
          <a:ext cx="4286941" cy="2168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600EDF4-6889-4D2F-A62A-69BE7B1AB71E}"/>
              </a:ext>
            </a:extLst>
          </p:cNvPr>
          <p:cNvSpPr txBox="1"/>
          <p:nvPr/>
        </p:nvSpPr>
        <p:spPr>
          <a:xfrm>
            <a:off x="6634536" y="4037744"/>
            <a:ext cx="447182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Hasil </a:t>
            </a:r>
            <a:r>
              <a:rPr lang="en-US" sz="1600" i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operating time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yang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didapatkan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pada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penelitian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ini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berada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dimenit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ke-21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sampai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menit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ke-23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selama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30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menit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dengan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nilai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absorbansi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konstan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0,795 A. Hal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ini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menandakan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reaksi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perendaman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radikal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bebas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DPPH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mencapai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reaksi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optimal pada </a:t>
            </a:r>
            <a:r>
              <a:rPr lang="en-US" sz="16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menit</a:t>
            </a:r>
            <a:r>
              <a:rPr lang="en-US" sz="16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ke-20.</a:t>
            </a:r>
            <a:endParaRPr lang="en-US" sz="16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8029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79120-E1FA-6ECA-6564-C758315EB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7BE09-A0B6-C4F2-DCBC-8ED3F5AA3545}"/>
              </a:ext>
            </a:extLst>
          </p:cNvPr>
          <p:cNvSpPr txBox="1">
            <a:spLocks/>
          </p:cNvSpPr>
          <p:nvPr/>
        </p:nvSpPr>
        <p:spPr>
          <a:xfrm>
            <a:off x="2851079" y="102072"/>
            <a:ext cx="6798067" cy="961972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Uji </a:t>
            </a:r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Aktivitas</a:t>
            </a:r>
            <a:r>
              <a:rPr lang="en-US" sz="4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Antioksidan</a:t>
            </a:r>
            <a:endParaRPr lang="en-US" sz="4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AC1A3A-387C-754A-7CFE-A5710A2A1908}"/>
              </a:ext>
            </a:extLst>
          </p:cNvPr>
          <p:cNvSpPr txBox="1">
            <a:spLocks/>
          </p:cNvSpPr>
          <p:nvPr/>
        </p:nvSpPr>
        <p:spPr>
          <a:xfrm>
            <a:off x="176372" y="1213969"/>
            <a:ext cx="5041187" cy="48098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Persamaan</a:t>
            </a:r>
            <a:r>
              <a:rPr lang="en-US" sz="20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rgbClr val="FF9933"/>
                </a:solidFill>
                <a:latin typeface="Bookman Old Style" panose="02050604050505020204" pitchFamily="18" charset="0"/>
              </a:rPr>
              <a:t>Regresi</a:t>
            </a:r>
            <a:r>
              <a:rPr lang="en-US" sz="20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 Linier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C36A0AF-C407-D5DE-63B3-2346378275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7340"/>
              </p:ext>
            </p:extLst>
          </p:nvPr>
        </p:nvGraphicFramePr>
        <p:xfrm>
          <a:off x="896740" y="1844880"/>
          <a:ext cx="3600450" cy="2009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E5153A0B-2AF2-702C-1E5C-75D2C44EC4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2923981"/>
              </p:ext>
            </p:extLst>
          </p:nvPr>
        </p:nvGraphicFramePr>
        <p:xfrm>
          <a:off x="4497190" y="1844880"/>
          <a:ext cx="3611880" cy="2009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B734672-5D9B-485F-5567-63B8B57903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2573766"/>
              </p:ext>
            </p:extLst>
          </p:nvPr>
        </p:nvGraphicFramePr>
        <p:xfrm>
          <a:off x="896740" y="3854020"/>
          <a:ext cx="3611880" cy="2099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85004CA-1791-9048-17AC-95182A03D0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5815313"/>
              </p:ext>
            </p:extLst>
          </p:nvPr>
        </p:nvGraphicFramePr>
        <p:xfrm>
          <a:off x="4508621" y="3854021"/>
          <a:ext cx="3589020" cy="2099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47D537E7-0732-7FEF-B6E0-A24D413CAE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8550633"/>
              </p:ext>
            </p:extLst>
          </p:nvPr>
        </p:nvGraphicFramePr>
        <p:xfrm>
          <a:off x="8109070" y="1880122"/>
          <a:ext cx="3488690" cy="1938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CE1A507A-A897-8FDB-4726-9B789042A5DA}"/>
              </a:ext>
            </a:extLst>
          </p:cNvPr>
          <p:cNvSpPr txBox="1"/>
          <p:nvPr/>
        </p:nvSpPr>
        <p:spPr>
          <a:xfrm>
            <a:off x="8510803" y="4241955"/>
            <a:ext cx="30869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Bookman Old Style" panose="02050604050505020204" pitchFamily="18" charset="0"/>
                <a:ea typeface="Calibri" panose="020F0502020204030204" pitchFamily="34" charset="0"/>
              </a:rPr>
              <a:t>D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ikatakan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linier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jika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nilai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r yang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dihasilkan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semakin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mendekati</a:t>
            </a:r>
            <a:r>
              <a:rPr lang="en-US" sz="20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1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6894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F205B-54A8-B9B4-A990-363636263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DF1BD-4A30-0634-922A-629503BA6540}"/>
              </a:ext>
            </a:extLst>
          </p:cNvPr>
          <p:cNvSpPr txBox="1">
            <a:spLocks/>
          </p:cNvSpPr>
          <p:nvPr/>
        </p:nvSpPr>
        <p:spPr>
          <a:xfrm>
            <a:off x="2696966" y="328104"/>
            <a:ext cx="6798067" cy="961972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Uji </a:t>
            </a:r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Aktivitas</a:t>
            </a:r>
            <a:r>
              <a:rPr lang="en-US" sz="4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4400" b="1" dirty="0" err="1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Antioksidan</a:t>
            </a:r>
            <a:endParaRPr lang="en-US" sz="4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8058C2B-8A5F-A4F3-5661-C1B286D9FE92}"/>
              </a:ext>
            </a:extLst>
          </p:cNvPr>
          <p:cNvSpPr txBox="1">
            <a:spLocks/>
          </p:cNvSpPr>
          <p:nvPr/>
        </p:nvSpPr>
        <p:spPr>
          <a:xfrm>
            <a:off x="176372" y="1213969"/>
            <a:ext cx="5041187" cy="480986"/>
          </a:xfrm>
          <a:prstGeom prst="rect">
            <a:avLst/>
          </a:prstGeom>
          <a:effectLst/>
        </p:spPr>
        <p:txBody>
          <a:bodyPr anchor="ctr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8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Nilai </a:t>
            </a:r>
            <a:r>
              <a:rPr lang="en-US" sz="2400" b="1" dirty="0">
                <a:solidFill>
                  <a:schemeClr val="accent2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IC</a:t>
            </a:r>
            <a:r>
              <a:rPr lang="en-US" sz="2400" b="1" baseline="-25000" dirty="0">
                <a:solidFill>
                  <a:schemeClr val="accent2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50</a:t>
            </a:r>
            <a:endParaRPr lang="en-US" sz="2800" b="1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C52A8A5-0542-E897-A406-218AF622C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876091"/>
              </p:ext>
            </p:extLst>
          </p:nvPr>
        </p:nvGraphicFramePr>
        <p:xfrm>
          <a:off x="1068511" y="2075380"/>
          <a:ext cx="5116531" cy="317468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90157">
                  <a:extLst>
                    <a:ext uri="{9D8B030D-6E8A-4147-A177-3AD203B41FA5}">
                      <a16:colId xmlns:a16="http://schemas.microsoft.com/office/drawing/2014/main" val="1377369277"/>
                    </a:ext>
                  </a:extLst>
                </a:gridCol>
                <a:gridCol w="1509417">
                  <a:extLst>
                    <a:ext uri="{9D8B030D-6E8A-4147-A177-3AD203B41FA5}">
                      <a16:colId xmlns:a16="http://schemas.microsoft.com/office/drawing/2014/main" val="2484511450"/>
                    </a:ext>
                  </a:extLst>
                </a:gridCol>
                <a:gridCol w="2216957">
                  <a:extLst>
                    <a:ext uri="{9D8B030D-6E8A-4147-A177-3AD203B41FA5}">
                      <a16:colId xmlns:a16="http://schemas.microsoft.com/office/drawing/2014/main" val="309690075"/>
                    </a:ext>
                  </a:extLst>
                </a:gridCol>
              </a:tblGrid>
              <a:tr h="48125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Sampel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Bookman Old Style" panose="02050604050505020204" pitchFamily="18" charset="0"/>
                        </a:rPr>
                        <a:t>Nilai </a:t>
                      </a: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IC</a:t>
                      </a:r>
                      <a:r>
                        <a:rPr lang="en-US" sz="1600" b="1" i="0" u="none" strike="noStrike" cap="none" baseline="-25000" dirty="0">
                          <a:solidFill>
                            <a:schemeClr val="lt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 (ppm)</a:t>
                      </a:r>
                      <a:endParaRPr lang="en-US" sz="1800" dirty="0">
                        <a:solidFill>
                          <a:schemeClr val="bg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Kategori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556491"/>
                  </a:ext>
                </a:extLst>
              </a:tr>
              <a:tr h="48125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Kuersetin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0,912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Sangat </a:t>
                      </a:r>
                      <a:r>
                        <a:rPr lang="en-US" sz="1800" dirty="0" err="1"/>
                        <a:t>kuat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053842"/>
                  </a:ext>
                </a:extLst>
              </a:tr>
              <a:tr h="48125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Formula 1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11,717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Sangat </a:t>
                      </a:r>
                      <a:r>
                        <a:rPr lang="en-US" sz="1800" dirty="0" err="1"/>
                        <a:t>kuat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1186578"/>
                  </a:ext>
                </a:extLst>
              </a:tr>
              <a:tr h="48125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Formula 2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6,222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Sangat </a:t>
                      </a:r>
                      <a:r>
                        <a:rPr lang="en-US" sz="1800" dirty="0" err="1"/>
                        <a:t>kuat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5507645"/>
                  </a:ext>
                </a:extLst>
              </a:tr>
              <a:tr h="48125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Formula 3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3,069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Sangat </a:t>
                      </a:r>
                      <a:r>
                        <a:rPr lang="en-US" sz="1800" dirty="0" err="1"/>
                        <a:t>kuat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3516190"/>
                  </a:ext>
                </a:extLst>
              </a:tr>
              <a:tr h="63489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Kontrol</a:t>
                      </a:r>
                      <a:r>
                        <a:rPr lang="en-US" sz="1800" dirty="0"/>
                        <a:t> Formula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62,765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Kuat</a:t>
                      </a:r>
                      <a:r>
                        <a:rPr lang="en-US" sz="1800" dirty="0"/>
                        <a:t> 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6389449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B667272-66CF-F800-EC91-C4D060A60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107843"/>
              </p:ext>
            </p:extLst>
          </p:nvPr>
        </p:nvGraphicFramePr>
        <p:xfrm>
          <a:off x="6425533" y="2075380"/>
          <a:ext cx="4393155" cy="1820028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2208892">
                  <a:extLst>
                    <a:ext uri="{9D8B030D-6E8A-4147-A177-3AD203B41FA5}">
                      <a16:colId xmlns:a16="http://schemas.microsoft.com/office/drawing/2014/main" val="3448516015"/>
                    </a:ext>
                  </a:extLst>
                </a:gridCol>
                <a:gridCol w="2184263">
                  <a:extLst>
                    <a:ext uri="{9D8B030D-6E8A-4147-A177-3AD203B41FA5}">
                      <a16:colId xmlns:a16="http://schemas.microsoft.com/office/drawing/2014/main" val="1384668608"/>
                    </a:ext>
                  </a:extLst>
                </a:gridCol>
              </a:tblGrid>
              <a:tr h="56581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 kern="100" dirty="0" err="1">
                          <a:effectLst/>
                        </a:rPr>
                        <a:t>Aktivitas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r>
                        <a:rPr lang="en-US" sz="1200" kern="100" dirty="0" err="1">
                          <a:effectLst/>
                        </a:rPr>
                        <a:t>Antioksidan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Nilai IC</a:t>
                      </a:r>
                      <a:r>
                        <a:rPr lang="en-US" sz="1200" kern="100" baseline="-25000">
                          <a:effectLst/>
                        </a:rPr>
                        <a:t>50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3402993"/>
                  </a:ext>
                </a:extLst>
              </a:tr>
              <a:tr h="309788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 kern="100" dirty="0">
                          <a:effectLst/>
                        </a:rPr>
                        <a:t>Sangat </a:t>
                      </a:r>
                      <a:r>
                        <a:rPr lang="en-US" sz="1200" kern="100" dirty="0" err="1">
                          <a:effectLst/>
                        </a:rPr>
                        <a:t>Kuat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&lt;50 ppm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0500038"/>
                  </a:ext>
                </a:extLst>
              </a:tr>
              <a:tr h="317321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 kern="100">
                          <a:effectLst/>
                        </a:rPr>
                        <a:t>Kuat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50-100 ppm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4179029"/>
                  </a:ext>
                </a:extLst>
              </a:tr>
              <a:tr h="317321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 kern="100" dirty="0">
                          <a:effectLst/>
                        </a:rPr>
                        <a:t>Sedang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100-200 ppm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25749421"/>
                  </a:ext>
                </a:extLst>
              </a:tr>
              <a:tr h="309788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 kern="100">
                          <a:effectLst/>
                        </a:rPr>
                        <a:t>Lemah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&gt;200 ppm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661847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39D309E-AB78-8F85-876D-9AC4791045BC}"/>
              </a:ext>
            </a:extLst>
          </p:cNvPr>
          <p:cNvSpPr txBox="1"/>
          <p:nvPr/>
        </p:nvSpPr>
        <p:spPr>
          <a:xfrm>
            <a:off x="6522416" y="4142103"/>
            <a:ext cx="43931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Bookman Old Style" panose="02050604050505020204" pitchFamily="18" charset="0"/>
              </a:rPr>
              <a:t>Gel </a:t>
            </a:r>
            <a:r>
              <a:rPr lang="en-US" sz="1600" dirty="0" err="1">
                <a:latin typeface="Bookman Old Style" panose="02050604050505020204" pitchFamily="18" charset="0"/>
              </a:rPr>
              <a:t>ekstrak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daun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patindis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memiliki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aktivitas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antioksidan</a:t>
            </a:r>
            <a:r>
              <a:rPr lang="en-US" sz="1600" dirty="0">
                <a:latin typeface="Bookman Old Style" panose="02050604050505020204" pitchFamily="18" charset="0"/>
              </a:rPr>
              <a:t>, yang mana </a:t>
            </a:r>
            <a:r>
              <a:rPr lang="en-US" sz="1600" dirty="0" err="1">
                <a:latin typeface="Bookman Old Style" panose="02050604050505020204" pitchFamily="18" charset="0"/>
              </a:rPr>
              <a:t>senyawa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aktioksidan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dalam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membantu</a:t>
            </a:r>
            <a:r>
              <a:rPr lang="en-US" sz="1600" dirty="0">
                <a:latin typeface="Bookman Old Style" panose="02050604050505020204" pitchFamily="18" charset="0"/>
              </a:rPr>
              <a:t> proses </a:t>
            </a:r>
            <a:r>
              <a:rPr lang="en-US" sz="1600" dirty="0" err="1">
                <a:latin typeface="Bookman Old Style" panose="02050604050505020204" pitchFamily="18" charset="0"/>
              </a:rPr>
              <a:t>penyembuhan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luka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atin typeface="Bookman Old Style" panose="02050604050505020204" pitchFamily="18" charset="0"/>
              </a:rPr>
              <a:t>sayat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55174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90AFD-C6DA-19B0-9547-C1EDDDE2A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8318-A858-8870-8E42-8EAAA6863CA1}"/>
              </a:ext>
            </a:extLst>
          </p:cNvPr>
          <p:cNvSpPr txBox="1">
            <a:spLocks/>
          </p:cNvSpPr>
          <p:nvPr/>
        </p:nvSpPr>
        <p:spPr>
          <a:xfrm>
            <a:off x="1524000" y="2639789"/>
            <a:ext cx="9144000" cy="961972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PENUTUP</a:t>
            </a:r>
          </a:p>
        </p:txBody>
      </p:sp>
    </p:spTree>
    <p:extLst>
      <p:ext uri="{BB962C8B-B14F-4D97-AF65-F5344CB8AC3E}">
        <p14:creationId xmlns:p14="http://schemas.microsoft.com/office/powerpoint/2010/main" val="37085754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1DB93-199C-DAD9-EDC8-31D656775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5CBBD4-F068-FB15-2494-E75B158AD711}"/>
              </a:ext>
            </a:extLst>
          </p:cNvPr>
          <p:cNvSpPr txBox="1"/>
          <p:nvPr/>
        </p:nvSpPr>
        <p:spPr>
          <a:xfrm>
            <a:off x="780832" y="968807"/>
            <a:ext cx="2815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Kesimpulan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A87ACF-0CC0-B960-759A-F196C8D19020}"/>
              </a:ext>
            </a:extLst>
          </p:cNvPr>
          <p:cNvSpPr txBox="1"/>
          <p:nvPr/>
        </p:nvSpPr>
        <p:spPr>
          <a:xfrm>
            <a:off x="727750" y="3481383"/>
            <a:ext cx="2921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Saran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F07223-3FCD-445F-2DA9-621D84FFA2C9}"/>
              </a:ext>
            </a:extLst>
          </p:cNvPr>
          <p:cNvSpPr txBox="1"/>
          <p:nvPr/>
        </p:nvSpPr>
        <p:spPr>
          <a:xfrm>
            <a:off x="-575353" y="1332688"/>
            <a:ext cx="11609797" cy="2183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00200" lvl="3" indent="-228600" algn="just">
              <a:lnSpc>
                <a:spcPct val="200000"/>
              </a:lnSpc>
              <a:buFont typeface="+mj-lt"/>
              <a:buAutoNum type="arabicPeriod"/>
            </a:pP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Berdasarkan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hasil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uji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semua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formula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memiliki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IC</a:t>
            </a:r>
            <a:r>
              <a:rPr lang="en-US" sz="1400" kern="100" baseline="-250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kategori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sangat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kuat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formula 3 yang paling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tinggi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IC</a:t>
            </a:r>
            <a:r>
              <a:rPr lang="en-US" sz="1400" kern="100" baseline="-250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ppm.</a:t>
            </a:r>
            <a:endParaRPr lang="en-US" sz="12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00200" lvl="3" indent="-228600" algn="just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Berdasarkan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hasil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formula 1, 2 dan 3.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paling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baik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memenuhi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persyaratan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1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formula 1 dan 2.</a:t>
            </a:r>
            <a:endParaRPr lang="en-US" sz="12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6FE507-90DB-7BF0-8A7F-BE6BCD69DD23}"/>
              </a:ext>
            </a:extLst>
          </p:cNvPr>
          <p:cNvSpPr txBox="1"/>
          <p:nvPr/>
        </p:nvSpPr>
        <p:spPr>
          <a:xfrm>
            <a:off x="-1934110" y="3789913"/>
            <a:ext cx="12968554" cy="1752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71800" lvl="6" indent="-228600" algn="just">
              <a:lnSpc>
                <a:spcPct val="200000"/>
              </a:lnSpc>
              <a:buFont typeface="+mj-lt"/>
              <a:buAutoNum type="arabicPeriod"/>
            </a:pP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Penelitian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lebih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lanjut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diperlukan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terkait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pembuatan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formulasi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berbagai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macam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bentuk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farmasi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lainnya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971800" lvl="6" indent="-228600" algn="just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Perlu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pengujian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lebih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lanjut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mengenai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efektivitas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penyembuhan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luka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sayat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US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mencit</a:t>
            </a:r>
            <a:r>
              <a:rPr lang="en-US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34571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BADA3B-09FC-F6D1-2B8D-CA5DE5F305E4}"/>
              </a:ext>
            </a:extLst>
          </p:cNvPr>
          <p:cNvSpPr txBox="1"/>
          <p:nvPr/>
        </p:nvSpPr>
        <p:spPr>
          <a:xfrm>
            <a:off x="4819849" y="513707"/>
            <a:ext cx="2552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Daftar Pustaka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704451-1BF9-F403-909E-82D835A295EF}"/>
              </a:ext>
            </a:extLst>
          </p:cNvPr>
          <p:cNvSpPr txBox="1"/>
          <p:nvPr/>
        </p:nvSpPr>
        <p:spPr>
          <a:xfrm>
            <a:off x="883577" y="967180"/>
            <a:ext cx="10582384" cy="5377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Abriyani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E., Putri, N. S.,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Rosidah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R. S. N.,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Ismanita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 S. (2022).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Analisis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Kafein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Menggunakan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Metode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Uv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-Vis: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Tinjauan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Literatur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Pendidikan Dan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Konseling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(6), 12732–12739.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Aminah, A.,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Tomayahu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N., &amp; Abidin, Z. (2017).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Penetapan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Kadar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Flavanoid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Total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Etanol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Kulit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Buah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Alpukat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Persea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americana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Mill.)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Metode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Spektrofotometri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UV-VIS.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Fitofarmaka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Indonesia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226–230. 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Astuti, D. P., Husni, P., &amp; Hartono, K. (2018).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Formulasi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Uji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Stabilitas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Antiseptik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Tangan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Minyak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Atsiri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Bunga Lavender (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Lavandula angustifolia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Miller).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Farmaka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176–184.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Atmaja, A. V.,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Nansy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Purwanti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Nera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Umilia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(2015). Uji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Larvasida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Etanol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Soka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Ixora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Javanica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(Blume) Dc)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Terhadap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Larva Aedes Aegypti.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Farmasi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Fakultas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Kedokteran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1–8.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Chairunnisa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S., Wartini, N. M.,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Suhendra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L. (2019).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Pengaruh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Suhu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Waktu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Maserasi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terhadap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Karakteristik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Bidara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Ziziphus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mauritiana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L.)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Sumber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Saponin.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Rekayasa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Manajemen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Agroindustri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(4), 551. 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Dina, F., &amp; Desi, N. (2019). Uji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Sirup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Sereh (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Cymbopogon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citratus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Viva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Medika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Kesehatan,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Kebidanan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Keperawatan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140–144. 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Elmitra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(2017). Dasar-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dasar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Farmasetika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Semi Solid.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Deepublish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Farah, S.,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Noviola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 (2021).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Formulasi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Kulit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Kentang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Kombinasi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Basis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Karbopol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940 dan HPMC.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PharmaCine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 : Journal of Pharmacy, Medical and Health Science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02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(September), 69–79.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Febriani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 (2022).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Analisis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Deskriptif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Standar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Deviasi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Pendidikan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Tambusai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910–913. 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Handayani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S., Najib, A., &amp; Wati, N. P. (2018). Uji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Daruju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Acanthus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ilicifolius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L.)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Metode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Perendaman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Radikal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Bebas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1,1-Diphenyil-2-Picrylhydrazil (DPPH).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Fitofarmaka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Indonesia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299–308. 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Hidayah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N. (2016).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Pemanfaatan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Senyawa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Metabolit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Sekunder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Tanaman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Tanin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Saponin)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Mengurangi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Emisi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Ternak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Ruminansia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Sain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Peternakan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Indonesia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89–98. 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Hidayati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Purwanti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Widyaningrum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Farmasi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P. S.,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Kedokteran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F., Islam, U.,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Hidayati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Purwanti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Widyaningrum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I., &amp; Program, P. S. (2022). Sifat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Kimia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serta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Stabilitas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Oleanolic Acid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Berbagai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Konsentrasi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Carbomer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Bio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Komplementer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Medicine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3812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A3061-FC7A-4C6D-819D-5D751ED4E6C0}"/>
              </a:ext>
            </a:extLst>
          </p:cNvPr>
          <p:cNvSpPr txBox="1"/>
          <p:nvPr/>
        </p:nvSpPr>
        <p:spPr>
          <a:xfrm>
            <a:off x="647272" y="914399"/>
            <a:ext cx="10808413" cy="5488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00" indent="-304800" algn="just">
              <a:spcAft>
                <a:spcPts val="800"/>
              </a:spcAft>
            </a:pP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Jamal, Y. (2002).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Komponen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Kimia dan Uji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Antibakteri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Minyak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Atsiri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Cengkeh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Urophyllum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arboreum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Reinw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ex . Bl.)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Korth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Berita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Biologi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 :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Ilmiah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Nasional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(3), 461–465.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spcAft>
                <a:spcPts val="800"/>
              </a:spcAft>
            </a:pP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Jannah, R. (2021).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Skrining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Fitokimia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Antibakteri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Akar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Dadangkak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Hydrolea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spinosa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L.)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terhadap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Bakteri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Streptococcus mutans.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Skripsi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Banjarmasin : Universitas Sari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Mulia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Banjarmasin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1–90.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Jumaryatno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Hafizh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Fathin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(2022).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Sitotoksik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Fraksi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Patindis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Urophyllum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arboreum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Reinw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. ex Blume)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Korth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Terhadap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Kanker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Payudara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MCF-7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Metode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Prestoblue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Prosiding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Seminar Nasional Hasil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Penelitian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Pengabdian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Masyarakat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130–142.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Kumalasari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E., Agustina, D.,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Ariani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N. (2020). Uji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Aantibakteri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Bawang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Dayak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Eleutherine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palmifolia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Terhadap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Escherichia coli.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Insan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Farmasi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Indonesia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75–84. 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Kurniasih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N. (2016).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Formulasi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Krim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Tipe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M/A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Biji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Kedelai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Glycine max 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L) : Uji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Stabilitas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Efek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Kulit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Fakultas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Farmasi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Universitas Muhammadiyah Surakarta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1–19.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Mardiyaningsih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A., &amp; Aini, R. (2014).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Pengembangan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Potensi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Pandan (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Pandanus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amaryllifolius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Roxb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Agen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Antibakteri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Pharmaciana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185–192. 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Marusin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 (2013).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Potensi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Sifat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pada 10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Jenis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Famili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Rubiaceae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Biologi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Indonesia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93–100.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Mayasari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U.,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Laoli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 T. (2018).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Karakterisasi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Simplisia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Skrining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Fitokimia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Jeruk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Lemon (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Citrus limon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(L.)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Burm.f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Klorofil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Ilmu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Biologi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Terapan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7. 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Morad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F. (2015).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Urophyllum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arboreum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Reinw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ex Blume)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Korth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.).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Flickr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https://flic.kr/p/y8oAbS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Mukhtarini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(2014).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Pemisahan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Senyawa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Identifikasi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Senyawa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Aktif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Kesehatan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361. 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Murniyati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Subaidah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W. A.,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Ananto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D. (2021).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Formulasi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Uji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Antiradikal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Bebas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Etanol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Bidara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Ziziphus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mauritiana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Lamk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Menggunakan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Metode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DPPH.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Lumbung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Farmasi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Ilmu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Kefarmasian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96. 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spcAft>
                <a:spcPts val="800"/>
              </a:spcAft>
            </a:pP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Niah, R.,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Kumalasari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 (2019).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Propil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Senyawa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Sepat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Mitragynasspeciosa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dan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Dadangkak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Hydrolea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spinosa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L.).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Ilmiah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Ibnu Sina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391–399.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Parwata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(2016).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In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Universitas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Udayana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Bali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(pp. 1–54).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Prayudo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N.,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Okky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Setyadi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Antaresti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(2015).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Koefisien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Transfer Massa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Kurkumin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Dari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Temulawak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Ilmiah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Widya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Teknik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(01), 26–31.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5473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9ACFA4-55CC-A7E2-2A99-0AA85440BCF7}"/>
              </a:ext>
            </a:extLst>
          </p:cNvPr>
          <p:cNvSpPr txBox="1"/>
          <p:nvPr/>
        </p:nvSpPr>
        <p:spPr>
          <a:xfrm>
            <a:off x="770561" y="934949"/>
            <a:ext cx="10633753" cy="5377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Septiani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Dewi, E. N.,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Wijayanti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I. (2017).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Antibakteri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Lamun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Cymodocea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rotundata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Terhadap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Bakteri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Staphylococcus aureus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Escherichia coli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Fisheries Science and Technology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1–6.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Suharyanto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S., &amp; Prima, D. A. N. (2020).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Penetapan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Kadar Flavonoid Total pada Juice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Ubi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Jalar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Ungu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Ipomoea Batatas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L.) yang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Berpotensi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Hepatoprotektor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Metode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Spektrofotometri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UV-Vis.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Cendekia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Journal of Pharmacy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110–119. 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Sulastri, L., &amp; Zamzam, M. Y. (2018).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Formulasi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Hand Sanitizer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Etanol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Kemangi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Konsentrasi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1,5%, 3% dan 6%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Gelling Agent Carbopol 240.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Medimuh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31–43.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Sulistriani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 (2011).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Keanekaragaman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Tumbuhan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Berpotensi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Obat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Kawasan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Cagar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Alam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Gunung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Tukung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Gede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Serang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-Banten.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Berkala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Penelitian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Hayati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4D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17–23.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Supomo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 (2016).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Formulasi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Ekstark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Kulit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Buah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Manggis (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Garcinia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mangostana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Basis Carbopol.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Ilmiah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Ibnu Sina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50–60.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Suryani, Putri, A. E. P.,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Fitrih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W. O. H. (2015). Uji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Stabilitas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Terpurifikasi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Jambu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Biji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Psidium guajava 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L.).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Majalah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Farmasi,Sains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Dan Kesehatan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43–48.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Suyatmi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Saleh, C., &amp; Pratiwi, D. R. (2019). Uji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Fitokimia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Uji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(METODE DPPH)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Rambai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Baccaurea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motleyana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Mull. Arg.).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Atomik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96–99.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Syahadat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Siregar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N. (2020).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Skrining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Fitokimia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Katuk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Sauropus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androgynus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Pelancar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Asi.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Kesehatan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Ilmiah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Indonesia 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85–89.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Tristantini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Ismawati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Pradana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B. T., &amp; Gabriel, J. (2016).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Pengujian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Menggunakan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Metode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DPPH pada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Tanjung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Mimusops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elengi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L).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Prosiding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Seminar Nasional Teknik Kimia “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Kejuangan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,”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1–7.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Utami, N. F., N., N., S., M., T., T., &amp; S., M. (2018). Uji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Dari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Biji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Kopi Robusta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Coffe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canephora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P.)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Berdasarkan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Perbedaan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Ekologi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Dataran Tinggi di Pulau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Jawa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Fitofarmaka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Ilmiah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Farmasi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67–72.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Utami, S. M.,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Qisthy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L. (2019).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Pengaruh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Basis Carbopol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Terhadap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Formulasi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Dari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Katuk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Sauropus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androgynus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(L.)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Merr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Masda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Journal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1. 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Werdhawati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(2014). Peran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Kesehatan.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Biotek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Medisiana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Indonesia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59–68.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9196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B9920D-6CB8-8A9D-F59A-2825839001E5}"/>
              </a:ext>
            </a:extLst>
          </p:cNvPr>
          <p:cNvSpPr txBox="1"/>
          <p:nvPr/>
        </p:nvSpPr>
        <p:spPr>
          <a:xfrm>
            <a:off x="965771" y="1335640"/>
            <a:ext cx="10243335" cy="1374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Wicaksana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B.,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Marliana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 (2023).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Formulasi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Uji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Stabilitas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Biji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Hijau Kopi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Arabika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Coffea arabica 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L.)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Gayo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Berbasis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Carboxymethyl Cellulose Sodium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Prosiding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Seminar Nasional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Diseminasi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Penelitian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24–34.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Yasir, A. S.,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Ulfah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M.,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Fikri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H. Al. (2023).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Aktivitas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Antioksidan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Kulit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Biji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Kopi Robusta (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Coffea robusta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Formulasi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Gel.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Farmagazine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50–56.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Zukhri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S.,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Andasari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 D., &amp;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Muchson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 (2018).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Formulasi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Uji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Mutu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Krim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Anti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Jerawat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Daun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Pepaya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Carica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papaya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L.).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Cerata :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Ilmu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Farmasi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sz="1100" kern="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63–67. </a:t>
            </a:r>
            <a:endParaRPr lang="en-US" sz="11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8941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</TotalTime>
  <Words>3888</Words>
  <Application>Microsoft Office PowerPoint</Application>
  <PresentationFormat>Widescreen</PresentationFormat>
  <Paragraphs>660</Paragraphs>
  <Slides>48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Bookman Old Style</vt:lpstr>
      <vt:lpstr>Calibri</vt:lpstr>
      <vt:lpstr>Times New Roman</vt:lpstr>
      <vt:lpstr>Tema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TINJAUAN PUSTAKA</vt:lpstr>
      <vt:lpstr>Tumbuhan Patindis</vt:lpstr>
      <vt:lpstr>PowerPoint Presentation</vt:lpstr>
      <vt:lpstr>PowerPoint Presentation</vt:lpstr>
      <vt:lpstr>Antioksidan</vt:lpstr>
      <vt:lpstr>PowerPoint Presentation</vt:lpstr>
      <vt:lpstr>METODE PENELITIAN</vt:lpstr>
      <vt:lpstr>PowerPoint Presentation</vt:lpstr>
      <vt:lpstr>PowerPoint Presentation</vt:lpstr>
      <vt:lpstr>PowerPoint Presentation</vt:lpstr>
      <vt:lpstr>PowerPoint Presentation</vt:lpstr>
      <vt:lpstr>Jalan Penelitian</vt:lpstr>
      <vt:lpstr>Determinasi Tumbuhan</vt:lpstr>
      <vt:lpstr>Pembuatan Simplisia</vt:lpstr>
      <vt:lpstr>Pembuatan Ekstrak</vt:lpstr>
      <vt:lpstr>Skrining Fitokimia</vt:lpstr>
      <vt:lpstr>Formulasi Gel</vt:lpstr>
      <vt:lpstr>Uji Evaluasi Sediaan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 himah</dc:creator>
  <cp:lastModifiedBy>ASUS M415DAO VIPS352</cp:lastModifiedBy>
  <cp:revision>16</cp:revision>
  <dcterms:created xsi:type="dcterms:W3CDTF">2024-06-24T07:47:23Z</dcterms:created>
  <dcterms:modified xsi:type="dcterms:W3CDTF">2024-12-11T16:34:23Z</dcterms:modified>
</cp:coreProperties>
</file>