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257" r:id="rId3"/>
    <p:sldId id="258" r:id="rId4"/>
    <p:sldId id="263" r:id="rId5"/>
    <p:sldId id="264" r:id="rId6"/>
    <p:sldId id="276" r:id="rId7"/>
    <p:sldId id="265" r:id="rId8"/>
    <p:sldId id="266" r:id="rId9"/>
    <p:sldId id="271" r:id="rId10"/>
    <p:sldId id="272" r:id="rId11"/>
    <p:sldId id="277" r:id="rId12"/>
    <p:sldId id="278" r:id="rId13"/>
    <p:sldId id="281" r:id="rId14"/>
    <p:sldId id="288" r:id="rId15"/>
    <p:sldId id="279" r:id="rId16"/>
    <p:sldId id="280" r:id="rId17"/>
    <p:sldId id="286" r:id="rId18"/>
    <p:sldId id="274" r:id="rId19"/>
    <p:sldId id="275" r:id="rId20"/>
    <p:sldId id="282" r:id="rId21"/>
    <p:sldId id="283" r:id="rId22"/>
    <p:sldId id="284" r:id="rId23"/>
    <p:sldId id="259" r:id="rId24"/>
    <p:sldId id="273" r:id="rId25"/>
    <p:sldId id="285" r:id="rId26"/>
    <p:sldId id="287" r:id="rId27"/>
    <p:sldId id="260"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hW4JCM7pvHLcjyk5Qof+JWLAJn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p:cViewPr>
        <p:scale>
          <a:sx n="68" d="100"/>
          <a:sy n="68" d="100"/>
        </p:scale>
        <p:origin x="-816"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0848559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Kosong" type="blank">
  <p:cSld name="BLANK">
    <p:spTree>
      <p:nvGrpSpPr>
        <p:cNvPr id="1" name="Shape 11"/>
        <p:cNvGrpSpPr/>
        <p:nvPr/>
      </p:nvGrpSpPr>
      <p:grpSpPr>
        <a:xfrm>
          <a:off x="0" y="0"/>
          <a:ext cx="0" cy="0"/>
          <a:chOff x="0" y="0"/>
          <a:chExt cx="0" cy="0"/>
        </a:xfrm>
      </p:grpSpPr>
      <p:sp>
        <p:nvSpPr>
          <p:cNvPr id="12" name="Google Shape;1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Judul" type="title">
  <p:cSld name="TITL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Judul dan Konten" type="obj">
  <p:cSld name="OBJECT">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eader Bagian" type="secHead">
  <p:cSld name="SECTION_HEADER">
    <p:spTree>
      <p:nvGrpSpPr>
        <p:cNvPr id="1" name="Shape 27"/>
        <p:cNvGrpSpPr/>
        <p:nvPr/>
      </p:nvGrpSpPr>
      <p:grpSpPr>
        <a:xfrm>
          <a:off x="0" y="0"/>
          <a:ext cx="0" cy="0"/>
          <a:chOff x="0" y="0"/>
          <a:chExt cx="0" cy="0"/>
        </a:xfrm>
      </p:grpSpPr>
      <p:sp>
        <p:nvSpPr>
          <p:cNvPr id="28" name="Google Shape;28;p1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a Konten" type="twoObj">
  <p:cSld name="TWO_OBJECTS">
    <p:spTree>
      <p:nvGrpSpPr>
        <p:cNvPr id="1" name="Shape 33"/>
        <p:cNvGrpSpPr/>
        <p:nvPr/>
      </p:nvGrpSpPr>
      <p:grpSpPr>
        <a:xfrm>
          <a:off x="0" y="0"/>
          <a:ext cx="0" cy="0"/>
          <a:chOff x="0" y="0"/>
          <a:chExt cx="0" cy="0"/>
        </a:xfrm>
      </p:grpSpPr>
      <p:sp>
        <p:nvSpPr>
          <p:cNvPr id="34" name="Google Shape;3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erbandingan" type="twoTxTwoObj">
  <p:cSld name="TWO_OBJECTS_WITH_TEXT">
    <p:spTree>
      <p:nvGrpSpPr>
        <p:cNvPr id="1" name="Shape 40"/>
        <p:cNvGrpSpPr/>
        <p:nvPr/>
      </p:nvGrpSpPr>
      <p:grpSpPr>
        <a:xfrm>
          <a:off x="0" y="0"/>
          <a:ext cx="0" cy="0"/>
          <a:chOff x="0" y="0"/>
          <a:chExt cx="0" cy="0"/>
        </a:xfrm>
      </p:grpSpPr>
      <p:sp>
        <p:nvSpPr>
          <p:cNvPr id="41" name="Google Shape;41;p1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Judul Saja" type="titleOnly">
  <p:cSld name="TITLE_ONLY">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onten dengan Keterangan" type="objTx">
  <p:cSld name="OBJECT_WITH_CAPTION_TEX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Gambar dengan Keterangan" type="picTx">
  <p:cSld name="PICTURE_WITH_CAPTION_TEX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5"/>
          <p:cNvSpPr>
            <a:spLocks noGrp="1"/>
          </p:cNvSpPr>
          <p:nvPr>
            <p:ph type="pic" idx="2"/>
          </p:nvPr>
        </p:nvSpPr>
        <p:spPr>
          <a:xfrm>
            <a:off x="5183188" y="987425"/>
            <a:ext cx="6172200" cy="4873625"/>
          </a:xfrm>
          <a:prstGeom prst="rect">
            <a:avLst/>
          </a:prstGeom>
          <a:noFill/>
          <a:ln>
            <a:noFill/>
          </a:ln>
        </p:spPr>
      </p:sp>
      <p:sp>
        <p:nvSpPr>
          <p:cNvPr id="64" name="Google Shape;64;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Judul dan Teks Vertikal" type="vertTx">
  <p:cSld name="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Judul Vertikal dan Teks" type="vertTitleAndTx">
  <p:cSld name="VERTICAL_TITLE_AND_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p:nvPr/>
        </p:nvSpPr>
        <p:spPr>
          <a:xfrm>
            <a:off x="3368432" y="2176996"/>
            <a:ext cx="505655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a:solidFill>
                  <a:schemeClr val="dk1"/>
                </a:solidFill>
                <a:latin typeface="Arial"/>
                <a:ea typeface="Arial"/>
                <a:cs typeface="Arial"/>
                <a:sym typeface="Arial"/>
              </a:rPr>
              <a:t>Judul Tugas Akhir</a:t>
            </a:r>
            <a:endParaRPr sz="2800" b="1" i="0" u="none" strike="noStrike" cap="none">
              <a:solidFill>
                <a:schemeClr val="dk1"/>
              </a:solidFill>
              <a:latin typeface="Arial"/>
              <a:ea typeface="Arial"/>
              <a:cs typeface="Arial"/>
              <a:sym typeface="Arial"/>
            </a:endParaRPr>
          </a:p>
        </p:txBody>
      </p:sp>
      <p:sp>
        <p:nvSpPr>
          <p:cNvPr id="85" name="Google Shape;85;p1"/>
          <p:cNvSpPr txBox="1"/>
          <p:nvPr/>
        </p:nvSpPr>
        <p:spPr>
          <a:xfrm>
            <a:off x="3751385" y="2867103"/>
            <a:ext cx="42906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Nama Penulis</a:t>
            </a: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3751385" y="3403322"/>
            <a:ext cx="42906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NPM</a:t>
            </a:r>
            <a:endParaRPr sz="1800" b="0" i="0" u="none" strike="noStrike" cap="none">
              <a:solidFill>
                <a:schemeClr val="dk1"/>
              </a:solidFill>
              <a:latin typeface="Calibri"/>
              <a:ea typeface="Calibri"/>
              <a:cs typeface="Calibri"/>
              <a:sym typeface="Calibri"/>
            </a:endParaRPr>
          </a:p>
        </p:txBody>
      </p:sp>
      <p:sp>
        <p:nvSpPr>
          <p:cNvPr id="87" name="Google Shape;87;p1"/>
          <p:cNvSpPr txBox="1"/>
          <p:nvPr/>
        </p:nvSpPr>
        <p:spPr>
          <a:xfrm>
            <a:off x="3813905" y="3939541"/>
            <a:ext cx="42906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Program Studi</a:t>
            </a:r>
            <a:endParaRPr sz="1800" b="0" i="0" u="none" strike="noStrike" cap="none">
              <a:solidFill>
                <a:schemeClr val="dk1"/>
              </a:solidFill>
              <a:latin typeface="Calibri"/>
              <a:ea typeface="Calibri"/>
              <a:cs typeface="Calibri"/>
              <a:sym typeface="Calibri"/>
            </a:endParaRPr>
          </a:p>
        </p:txBody>
      </p:sp>
      <p:pic>
        <p:nvPicPr>
          <p:cNvPr id="88" name="Google Shape;88;p1"/>
          <p:cNvPicPr preferRelativeResize="0"/>
          <p:nvPr/>
        </p:nvPicPr>
        <p:blipFill rotWithShape="1">
          <a:blip r:embed="rId3">
            <a:alphaModFix/>
          </a:blip>
          <a:srcRect/>
          <a:stretch/>
        </p:blipFill>
        <p:spPr>
          <a:xfrm>
            <a:off x="15630" y="0"/>
            <a:ext cx="12192000" cy="6858000"/>
          </a:xfrm>
          <a:prstGeom prst="rect">
            <a:avLst/>
          </a:prstGeom>
          <a:noFill/>
          <a:ln>
            <a:noFill/>
          </a:ln>
        </p:spPr>
      </p:pic>
      <p:sp>
        <p:nvSpPr>
          <p:cNvPr id="89" name="Google Shape;89;p1"/>
          <p:cNvSpPr txBox="1"/>
          <p:nvPr/>
        </p:nvSpPr>
        <p:spPr>
          <a:xfrm>
            <a:off x="1759217" y="1669185"/>
            <a:ext cx="9289032"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d-ID" sz="2000" b="1" dirty="0" smtClean="0">
                <a:solidFill>
                  <a:schemeClr val="dk1"/>
                </a:solidFill>
              </a:rPr>
              <a:t>TINGKAT KUALITAS HIDUP PASIEN HIPERTENSI</a:t>
            </a:r>
          </a:p>
          <a:p>
            <a:pPr marL="0" marR="0" lvl="0" indent="0" algn="ctr" rtl="0">
              <a:spcBef>
                <a:spcPts val="0"/>
              </a:spcBef>
              <a:spcAft>
                <a:spcPts val="0"/>
              </a:spcAft>
              <a:buNone/>
            </a:pPr>
            <a:r>
              <a:rPr lang="id-ID" sz="2000" b="1" dirty="0" smtClean="0">
                <a:solidFill>
                  <a:schemeClr val="dk1"/>
                </a:solidFill>
              </a:rPr>
              <a:t> MENGGUNAKAN INSTRUMEN SF-6D DI PUSKESMAS </a:t>
            </a:r>
          </a:p>
          <a:p>
            <a:pPr marL="0" marR="0" lvl="0" indent="0" algn="ctr" rtl="0">
              <a:spcBef>
                <a:spcPts val="0"/>
              </a:spcBef>
              <a:spcAft>
                <a:spcPts val="0"/>
              </a:spcAft>
              <a:buNone/>
            </a:pPr>
            <a:r>
              <a:rPr lang="id-ID" sz="2000" b="1" dirty="0" smtClean="0">
                <a:solidFill>
                  <a:schemeClr val="dk1"/>
                </a:solidFill>
              </a:rPr>
              <a:t>KAYUTANGI KOTA BANJARMASIN</a:t>
            </a:r>
            <a:endParaRPr sz="2000" b="1" i="0" u="none" strike="noStrike" cap="none" dirty="0">
              <a:solidFill>
                <a:schemeClr val="dk1"/>
              </a:solidFill>
              <a:sym typeface="Arial"/>
            </a:endParaRPr>
          </a:p>
        </p:txBody>
      </p:sp>
      <p:sp>
        <p:nvSpPr>
          <p:cNvPr id="90" name="Google Shape;90;p1"/>
          <p:cNvSpPr txBox="1"/>
          <p:nvPr/>
        </p:nvSpPr>
        <p:spPr>
          <a:xfrm>
            <a:off x="3903785" y="3019503"/>
            <a:ext cx="4290647"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id-ID" sz="1800" dirty="0" smtClean="0">
              <a:solidFill>
                <a:schemeClr val="dk1"/>
              </a:solidFill>
              <a:latin typeface="Calibri"/>
              <a:ea typeface="Calibri"/>
              <a:cs typeface="Calibri"/>
              <a:sym typeface="Calibri"/>
            </a:endParaRPr>
          </a:p>
          <a:p>
            <a:pPr marL="0" marR="0" lvl="0" indent="0" algn="ctr" rtl="0">
              <a:spcBef>
                <a:spcPts val="0"/>
              </a:spcBef>
              <a:spcAft>
                <a:spcPts val="0"/>
              </a:spcAft>
              <a:buNone/>
            </a:pPr>
            <a:r>
              <a:rPr lang="id-ID" sz="1800" dirty="0" smtClean="0">
                <a:solidFill>
                  <a:schemeClr val="dk1"/>
                </a:solidFill>
                <a:latin typeface="Times New Roman" pitchFamily="18" charset="0"/>
                <a:ea typeface="Calibri"/>
                <a:cs typeface="Times New Roman" pitchFamily="18" charset="0"/>
                <a:sym typeface="Calibri"/>
              </a:rPr>
              <a:t>Disusun Oleh</a:t>
            </a:r>
            <a:r>
              <a:rPr lang="id-ID" sz="1800" dirty="0">
                <a:solidFill>
                  <a:schemeClr val="dk1"/>
                </a:solidFill>
                <a:latin typeface="Times New Roman" pitchFamily="18" charset="0"/>
                <a:ea typeface="Calibri"/>
                <a:cs typeface="Times New Roman" pitchFamily="18" charset="0"/>
                <a:sym typeface="Calibri"/>
              </a:rPr>
              <a:t> </a:t>
            </a:r>
            <a:r>
              <a:rPr lang="id-ID" sz="1800" dirty="0" smtClean="0">
                <a:solidFill>
                  <a:schemeClr val="dk1"/>
                </a:solidFill>
                <a:latin typeface="Times New Roman" pitchFamily="18" charset="0"/>
                <a:ea typeface="Calibri"/>
                <a:cs typeface="Times New Roman" pitchFamily="18" charset="0"/>
                <a:sym typeface="Calibri"/>
              </a:rPr>
              <a:t>:</a:t>
            </a:r>
          </a:p>
        </p:txBody>
      </p:sp>
      <p:sp>
        <p:nvSpPr>
          <p:cNvPr id="91" name="Google Shape;91;p1"/>
          <p:cNvSpPr txBox="1"/>
          <p:nvPr/>
        </p:nvSpPr>
        <p:spPr>
          <a:xfrm>
            <a:off x="3903784" y="4308873"/>
            <a:ext cx="42906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d-ID" sz="1800" dirty="0" smtClean="0">
                <a:solidFill>
                  <a:schemeClr val="dk1"/>
                </a:solidFill>
                <a:latin typeface="Times New Roman" pitchFamily="18" charset="0"/>
                <a:ea typeface="Calibri"/>
                <a:cs typeface="Times New Roman" pitchFamily="18" charset="0"/>
                <a:sym typeface="Calibri"/>
              </a:rPr>
              <a:t>210102083</a:t>
            </a:r>
            <a:endParaRPr sz="1800" b="0" i="0" u="none" strike="noStrike" cap="none" dirty="0">
              <a:solidFill>
                <a:schemeClr val="dk1"/>
              </a:solidFill>
              <a:latin typeface="Times New Roman" pitchFamily="18" charset="0"/>
              <a:ea typeface="Calibri"/>
              <a:cs typeface="Times New Roman" pitchFamily="18" charset="0"/>
              <a:sym typeface="Calibri"/>
            </a:endParaRPr>
          </a:p>
        </p:txBody>
      </p:sp>
      <p:sp>
        <p:nvSpPr>
          <p:cNvPr id="92" name="Google Shape;92;p1"/>
          <p:cNvSpPr txBox="1"/>
          <p:nvPr/>
        </p:nvSpPr>
        <p:spPr>
          <a:xfrm>
            <a:off x="3647728" y="4808194"/>
            <a:ext cx="489654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d-ID" sz="1800" dirty="0" smtClean="0">
                <a:solidFill>
                  <a:schemeClr val="dk1"/>
                </a:solidFill>
                <a:latin typeface="Times New Roman" pitchFamily="18" charset="0"/>
                <a:ea typeface="Calibri"/>
                <a:cs typeface="Times New Roman" pitchFamily="18" charset="0"/>
                <a:sym typeface="Calibri"/>
              </a:rPr>
              <a:t>S1 Farmasi Klinis dan Komunitas</a:t>
            </a:r>
          </a:p>
          <a:p>
            <a:pPr marL="0" marR="0" lvl="0" indent="0" algn="ctr" rtl="0">
              <a:spcBef>
                <a:spcPts val="0"/>
              </a:spcBef>
              <a:spcAft>
                <a:spcPts val="0"/>
              </a:spcAft>
              <a:buNone/>
            </a:pPr>
            <a:r>
              <a:rPr lang="id-ID" sz="1800" b="0" i="0" u="none" strike="noStrike" cap="none" dirty="0" smtClean="0">
                <a:solidFill>
                  <a:schemeClr val="dk1"/>
                </a:solidFill>
                <a:latin typeface="Times New Roman" pitchFamily="18" charset="0"/>
                <a:ea typeface="Calibri"/>
                <a:cs typeface="Times New Roman" pitchFamily="18" charset="0"/>
                <a:sym typeface="Calibri"/>
              </a:rPr>
              <a:t>Sekolah Tinggi Ilmu Kesehatan ISFI Banjarmasin</a:t>
            </a:r>
            <a:endParaRPr sz="1800" b="0" i="0" u="none" strike="noStrike" cap="none" dirty="0">
              <a:solidFill>
                <a:schemeClr val="dk1"/>
              </a:solidFill>
              <a:latin typeface="Times New Roman" pitchFamily="18" charset="0"/>
              <a:ea typeface="Calibri"/>
              <a:cs typeface="Times New Roman" pitchFamily="18" charset="0"/>
              <a:sym typeface="Calibri"/>
            </a:endParaRPr>
          </a:p>
        </p:txBody>
      </p:sp>
      <p:sp>
        <p:nvSpPr>
          <p:cNvPr id="93" name="Google Shape;93;p1"/>
          <p:cNvSpPr txBox="1"/>
          <p:nvPr/>
        </p:nvSpPr>
        <p:spPr>
          <a:xfrm>
            <a:off x="3966330" y="5454484"/>
            <a:ext cx="42906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smtClean="0">
                <a:solidFill>
                  <a:schemeClr val="dk1"/>
                </a:solidFill>
                <a:latin typeface="Times New Roman" pitchFamily="18" charset="0"/>
                <a:ea typeface="Calibri"/>
                <a:cs typeface="Times New Roman" pitchFamily="18" charset="0"/>
                <a:sym typeface="Calibri"/>
              </a:rPr>
              <a:t>TA.</a:t>
            </a:r>
            <a:r>
              <a:rPr lang="id-ID" sz="1800" dirty="0" smtClean="0">
                <a:solidFill>
                  <a:schemeClr val="dk1"/>
                </a:solidFill>
                <a:latin typeface="Times New Roman" pitchFamily="18" charset="0"/>
                <a:ea typeface="Calibri"/>
                <a:cs typeface="Times New Roman" pitchFamily="18" charset="0"/>
                <a:sym typeface="Calibri"/>
              </a:rPr>
              <a:t> </a:t>
            </a:r>
            <a:r>
              <a:rPr lang="en-US" sz="1800" dirty="0" smtClean="0">
                <a:solidFill>
                  <a:schemeClr val="dk1"/>
                </a:solidFill>
                <a:latin typeface="Times New Roman" pitchFamily="18" charset="0"/>
                <a:ea typeface="Calibri"/>
                <a:cs typeface="Times New Roman" pitchFamily="18" charset="0"/>
                <a:sym typeface="Calibri"/>
              </a:rPr>
              <a:t>202</a:t>
            </a:r>
            <a:r>
              <a:rPr lang="id-ID" sz="1800" dirty="0" smtClean="0">
                <a:solidFill>
                  <a:schemeClr val="dk1"/>
                </a:solidFill>
                <a:latin typeface="Times New Roman" pitchFamily="18" charset="0"/>
                <a:ea typeface="Calibri"/>
                <a:cs typeface="Times New Roman" pitchFamily="18" charset="0"/>
                <a:sym typeface="Calibri"/>
              </a:rPr>
              <a:t>4</a:t>
            </a:r>
            <a:r>
              <a:rPr lang="en-US" sz="1800" dirty="0" smtClean="0">
                <a:solidFill>
                  <a:schemeClr val="dk1"/>
                </a:solidFill>
                <a:latin typeface="Times New Roman" pitchFamily="18" charset="0"/>
                <a:ea typeface="Calibri"/>
                <a:cs typeface="Times New Roman" pitchFamily="18" charset="0"/>
                <a:sym typeface="Calibri"/>
              </a:rPr>
              <a:t>-202</a:t>
            </a:r>
            <a:r>
              <a:rPr lang="id-ID" sz="1800" dirty="0" smtClean="0">
                <a:solidFill>
                  <a:schemeClr val="dk1"/>
                </a:solidFill>
                <a:latin typeface="Times New Roman" pitchFamily="18" charset="0"/>
                <a:ea typeface="Calibri"/>
                <a:cs typeface="Times New Roman" pitchFamily="18" charset="0"/>
                <a:sym typeface="Calibri"/>
              </a:rPr>
              <a:t>5</a:t>
            </a:r>
            <a:endParaRPr sz="1800" b="0" i="0" u="none" strike="noStrike" cap="none" dirty="0">
              <a:solidFill>
                <a:schemeClr val="dk1"/>
              </a:solidFill>
              <a:latin typeface="Times New Roman" pitchFamily="18" charset="0"/>
              <a:ea typeface="Calibri"/>
              <a:cs typeface="Times New Roman" pitchFamily="18" charset="0"/>
              <a:sym typeface="Calibri"/>
            </a:endParaRPr>
          </a:p>
        </p:txBody>
      </p:sp>
      <p:sp>
        <p:nvSpPr>
          <p:cNvPr id="12" name="Google Shape;91;p1"/>
          <p:cNvSpPr txBox="1"/>
          <p:nvPr/>
        </p:nvSpPr>
        <p:spPr>
          <a:xfrm>
            <a:off x="3903785" y="3939541"/>
            <a:ext cx="42906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d-ID" sz="1800" dirty="0" smtClean="0">
                <a:solidFill>
                  <a:schemeClr val="dk1"/>
                </a:solidFill>
                <a:latin typeface="Times New Roman" pitchFamily="18" charset="0"/>
                <a:ea typeface="Calibri"/>
                <a:cs typeface="Times New Roman" pitchFamily="18" charset="0"/>
                <a:sym typeface="Calibri"/>
              </a:rPr>
              <a:t>Rusna</a:t>
            </a:r>
            <a:endParaRPr sz="1800" b="0" i="0" u="none" strike="noStrike" cap="none" dirty="0">
              <a:solidFill>
                <a:schemeClr val="dk1"/>
              </a:solidFill>
              <a:latin typeface="Times New Roman" pitchFamily="18" charset="0"/>
              <a:ea typeface="Calibri"/>
              <a:cs typeface="Times New Roman" pitchFamily="18" charset="0"/>
              <a:sym typeface="Calibri"/>
            </a:endParaRPr>
          </a:p>
        </p:txBody>
      </p:sp>
      <p:sp>
        <p:nvSpPr>
          <p:cNvPr id="13" name="Google Shape;91;p1"/>
          <p:cNvSpPr txBox="1"/>
          <p:nvPr/>
        </p:nvSpPr>
        <p:spPr>
          <a:xfrm>
            <a:off x="3841890" y="2867103"/>
            <a:ext cx="42906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d-ID" sz="1800" dirty="0" smtClean="0">
                <a:solidFill>
                  <a:schemeClr val="dk1"/>
                </a:solidFill>
                <a:latin typeface="Times New Roman" pitchFamily="18" charset="0"/>
                <a:ea typeface="Calibri"/>
                <a:cs typeface="Times New Roman" pitchFamily="18" charset="0"/>
                <a:sym typeface="Calibri"/>
              </a:rPr>
              <a:t>SKRIPSI</a:t>
            </a:r>
            <a:endParaRPr sz="1800" b="0" i="0" u="none" strike="noStrike" cap="none" dirty="0">
              <a:solidFill>
                <a:schemeClr val="dk1"/>
              </a:solidFill>
              <a:latin typeface="Times New Roman" pitchFamily="18" charset="0"/>
              <a:ea typeface="Calibri"/>
              <a:cs typeface="Times New Roman" pitchFamily="18" charset="0"/>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2" name="Title 1"/>
          <p:cNvSpPr>
            <a:spLocks noGrp="1"/>
          </p:cNvSpPr>
          <p:nvPr>
            <p:ph type="title"/>
          </p:nvPr>
        </p:nvSpPr>
        <p:spPr>
          <a:xfrm>
            <a:off x="6275412" y="-315416"/>
            <a:ext cx="3961656" cy="1613595"/>
          </a:xfrm>
        </p:spPr>
        <p:txBody>
          <a:bodyPr>
            <a:normAutofit/>
          </a:bodyPr>
          <a:lstStyle/>
          <a:p>
            <a:r>
              <a:rPr lang="id-ID" sz="3600" b="1" dirty="0" smtClean="0"/>
              <a:t>LATAR BELAKANG</a:t>
            </a:r>
            <a:endParaRPr lang="id-ID" sz="3600" b="1" dirty="0"/>
          </a:p>
        </p:txBody>
      </p:sp>
      <p:sp>
        <p:nvSpPr>
          <p:cNvPr id="3" name="Rounded Rectangle 2"/>
          <p:cNvSpPr/>
          <p:nvPr/>
        </p:nvSpPr>
        <p:spPr>
          <a:xfrm>
            <a:off x="1055440" y="1412775"/>
            <a:ext cx="2425660" cy="230425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dirty="0" smtClean="0">
                <a:latin typeface="Times New Roman" pitchFamily="18" charset="0"/>
                <a:cs typeface="Times New Roman" pitchFamily="18" charset="0"/>
              </a:rPr>
              <a:t>Kalimantan Selatan merupakan provinsi dengan prevalensi hipertensi tertinggi mencapai angka sebesar  44,13% (Pertiwi </a:t>
            </a:r>
            <a:r>
              <a:rPr lang="id-ID" sz="1600" i="1" dirty="0" smtClean="0">
                <a:latin typeface="Times New Roman" pitchFamily="18" charset="0"/>
                <a:cs typeface="Times New Roman" pitchFamily="18" charset="0"/>
              </a:rPr>
              <a:t>et al</a:t>
            </a:r>
            <a:r>
              <a:rPr lang="id-ID" sz="1600" dirty="0" smtClean="0">
                <a:latin typeface="Times New Roman" pitchFamily="18" charset="0"/>
                <a:cs typeface="Times New Roman" pitchFamily="18" charset="0"/>
              </a:rPr>
              <a:t>, 2023).</a:t>
            </a:r>
            <a:endParaRPr lang="id-ID" sz="1600" dirty="0">
              <a:latin typeface="Times New Roman" pitchFamily="18" charset="0"/>
              <a:cs typeface="Times New Roman" pitchFamily="18" charset="0"/>
            </a:endParaRPr>
          </a:p>
        </p:txBody>
      </p:sp>
      <p:sp>
        <p:nvSpPr>
          <p:cNvPr id="4" name="Down Arrow 3"/>
          <p:cNvSpPr/>
          <p:nvPr/>
        </p:nvSpPr>
        <p:spPr>
          <a:xfrm rot="16200000">
            <a:off x="3719737" y="2127362"/>
            <a:ext cx="340616" cy="418043"/>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id-ID"/>
          </a:p>
        </p:txBody>
      </p:sp>
      <p:sp>
        <p:nvSpPr>
          <p:cNvPr id="5" name="Rounded Rectangle 4"/>
          <p:cNvSpPr/>
          <p:nvPr/>
        </p:nvSpPr>
        <p:spPr>
          <a:xfrm>
            <a:off x="4223792" y="1412775"/>
            <a:ext cx="2970398" cy="230425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dirty="0" smtClean="0">
                <a:latin typeface="Times New Roman" pitchFamily="18" charset="0"/>
                <a:cs typeface="Times New Roman" pitchFamily="18" charset="0"/>
              </a:rPr>
              <a:t>Hipertensi salah satu </a:t>
            </a:r>
            <a:r>
              <a:rPr lang="id-ID" sz="1600" dirty="0">
                <a:latin typeface="Times New Roman" pitchFamily="18" charset="0"/>
                <a:cs typeface="Times New Roman" pitchFamily="18" charset="0"/>
              </a:rPr>
              <a:t>penyakit kronis yang </a:t>
            </a:r>
            <a:r>
              <a:rPr lang="id-ID" sz="1600" dirty="0" smtClean="0">
                <a:latin typeface="Times New Roman" pitchFamily="18" charset="0"/>
                <a:cs typeface="Times New Roman" pitchFamily="18" charset="0"/>
              </a:rPr>
              <a:t>berdampak pada </a:t>
            </a:r>
            <a:r>
              <a:rPr lang="id-ID" sz="1600" dirty="0">
                <a:latin typeface="Times New Roman" pitchFamily="18" charset="0"/>
                <a:cs typeface="Times New Roman" pitchFamily="18" charset="0"/>
              </a:rPr>
              <a:t>kualitas </a:t>
            </a:r>
            <a:r>
              <a:rPr lang="id-ID" sz="1600" dirty="0" smtClean="0">
                <a:latin typeface="Times New Roman" pitchFamily="18" charset="0"/>
                <a:cs typeface="Times New Roman" pitchFamily="18" charset="0"/>
              </a:rPr>
              <a:t>hidup. Hal yang mempengaruhi kualitas hidup salah satunya faktor sosiodemografi. Untuk mengukur kualitas hidup bisa menggunakan instrumen, seperti instrumen SF-6D.</a:t>
            </a:r>
            <a:endParaRPr lang="id-ID" sz="1600" dirty="0">
              <a:latin typeface="Times New Roman" pitchFamily="18" charset="0"/>
              <a:cs typeface="Times New Roman" pitchFamily="18" charset="0"/>
            </a:endParaRPr>
          </a:p>
        </p:txBody>
      </p:sp>
      <p:sp>
        <p:nvSpPr>
          <p:cNvPr id="6" name="Rounded Rectangle 5"/>
          <p:cNvSpPr/>
          <p:nvPr/>
        </p:nvSpPr>
        <p:spPr>
          <a:xfrm>
            <a:off x="7896200" y="1412775"/>
            <a:ext cx="3096344" cy="230425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i="1" dirty="0">
                <a:latin typeface="Times New Roman" pitchFamily="18" charset="0"/>
                <a:cs typeface="Times New Roman" pitchFamily="18" charset="0"/>
              </a:rPr>
              <a:t>Short form </a:t>
            </a:r>
            <a:r>
              <a:rPr lang="id-ID" sz="1600" i="1" dirty="0" smtClean="0">
                <a:latin typeface="Times New Roman" pitchFamily="18" charset="0"/>
                <a:cs typeface="Times New Roman" pitchFamily="18" charset="0"/>
              </a:rPr>
              <a:t>6 Dimension</a:t>
            </a:r>
            <a:r>
              <a:rPr lang="id-ID" sz="1600" dirty="0" smtClean="0">
                <a:latin typeface="Times New Roman" pitchFamily="18" charset="0"/>
                <a:cs typeface="Times New Roman" pitchFamily="18" charset="0"/>
              </a:rPr>
              <a:t> </a:t>
            </a:r>
            <a:r>
              <a:rPr lang="id-ID" sz="1600" dirty="0">
                <a:latin typeface="Times New Roman" pitchFamily="18" charset="0"/>
                <a:cs typeface="Times New Roman" pitchFamily="18" charset="0"/>
              </a:rPr>
              <a:t>(SF-6D) </a:t>
            </a:r>
            <a:r>
              <a:rPr lang="id-ID" sz="1600" dirty="0" smtClean="0">
                <a:latin typeface="Times New Roman" pitchFamily="18" charset="0"/>
                <a:cs typeface="Times New Roman" pitchFamily="18" charset="0"/>
              </a:rPr>
              <a:t>yaitu instrumen generik yang  dapat mengukur semua penyakit sehingga tidak dibatasi satu penyakit saja. Enam dimensi tersebut meliputi  fungsi </a:t>
            </a:r>
            <a:r>
              <a:rPr lang="id-ID" sz="1600" dirty="0">
                <a:latin typeface="Times New Roman" pitchFamily="18" charset="0"/>
                <a:cs typeface="Times New Roman" pitchFamily="18" charset="0"/>
              </a:rPr>
              <a:t>fisik, fungsi peran, fungsi sosial, nyeri tubuh, kesehatan mental, dan vitalitas. </a:t>
            </a:r>
          </a:p>
        </p:txBody>
      </p:sp>
      <p:sp>
        <p:nvSpPr>
          <p:cNvPr id="7" name="Down Arrow 6"/>
          <p:cNvSpPr/>
          <p:nvPr/>
        </p:nvSpPr>
        <p:spPr>
          <a:xfrm rot="16200000">
            <a:off x="7340746" y="2114439"/>
            <a:ext cx="340616" cy="418043"/>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id-ID"/>
          </a:p>
        </p:txBody>
      </p:sp>
      <p:sp>
        <p:nvSpPr>
          <p:cNvPr id="9" name="Down Arrow 8"/>
          <p:cNvSpPr/>
          <p:nvPr/>
        </p:nvSpPr>
        <p:spPr>
          <a:xfrm>
            <a:off x="9372364" y="3935041"/>
            <a:ext cx="340616" cy="418043"/>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id-ID"/>
          </a:p>
        </p:txBody>
      </p:sp>
      <p:sp>
        <p:nvSpPr>
          <p:cNvPr id="11" name="Rounded Rectangle 10"/>
          <p:cNvSpPr/>
          <p:nvPr/>
        </p:nvSpPr>
        <p:spPr>
          <a:xfrm>
            <a:off x="6452475" y="4509120"/>
            <a:ext cx="4540069" cy="136815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dirty="0">
                <a:latin typeface="Times New Roman" pitchFamily="18" charset="0"/>
                <a:cs typeface="Times New Roman" pitchFamily="18" charset="0"/>
              </a:rPr>
              <a:t>Menurut informasi dari Badan Pusat Statistik Kota Banjarmasin Kelurahan Kayutangi mempunyai jumlah kasus </a:t>
            </a:r>
            <a:r>
              <a:rPr lang="id-ID" sz="1600" dirty="0" smtClean="0">
                <a:latin typeface="Times New Roman" pitchFamily="18" charset="0"/>
                <a:cs typeface="Times New Roman" pitchFamily="18" charset="0"/>
              </a:rPr>
              <a:t>hipertensi sebanyak 6.210 </a:t>
            </a:r>
            <a:r>
              <a:rPr lang="id-ID" sz="1600" dirty="0">
                <a:latin typeface="Times New Roman" pitchFamily="18" charset="0"/>
                <a:cs typeface="Times New Roman" pitchFamily="18" charset="0"/>
              </a:rPr>
              <a:t>kasus dengan peringkat </a:t>
            </a:r>
            <a:r>
              <a:rPr lang="id-ID" sz="1600" dirty="0" smtClean="0">
                <a:latin typeface="Times New Roman" pitchFamily="18" charset="0"/>
                <a:cs typeface="Times New Roman" pitchFamily="18" charset="0"/>
              </a:rPr>
              <a:t>pertama </a:t>
            </a:r>
            <a:r>
              <a:rPr lang="id-ID" sz="1600" dirty="0">
                <a:latin typeface="Times New Roman" pitchFamily="18" charset="0"/>
                <a:cs typeface="Times New Roman" pitchFamily="18" charset="0"/>
              </a:rPr>
              <a:t>kasus paling banyak </a:t>
            </a:r>
            <a:r>
              <a:rPr lang="id-ID" sz="1600" dirty="0" smtClean="0">
                <a:latin typeface="Times New Roman" pitchFamily="18" charset="0"/>
                <a:cs typeface="Times New Roman" pitchFamily="18" charset="0"/>
              </a:rPr>
              <a:t>pada tahun 2023 </a:t>
            </a:r>
            <a:r>
              <a:rPr lang="id-ID" sz="1600" dirty="0">
                <a:latin typeface="Times New Roman" pitchFamily="18" charset="0"/>
                <a:cs typeface="Times New Roman" pitchFamily="18" charset="0"/>
              </a:rPr>
              <a:t>di Puskesmas </a:t>
            </a:r>
            <a:r>
              <a:rPr lang="id-ID" sz="1600" dirty="0" smtClean="0">
                <a:latin typeface="Times New Roman" pitchFamily="18" charset="0"/>
                <a:cs typeface="Times New Roman" pitchFamily="18" charset="0"/>
              </a:rPr>
              <a:t>Kayutangi. </a:t>
            </a:r>
            <a:endParaRPr lang="id-ID" sz="1600" dirty="0">
              <a:latin typeface="Times New Roman" pitchFamily="18" charset="0"/>
              <a:cs typeface="Times New Roman" pitchFamily="18" charset="0"/>
            </a:endParaRPr>
          </a:p>
        </p:txBody>
      </p:sp>
      <p:sp>
        <p:nvSpPr>
          <p:cNvPr id="10" name="Rounded Rectangle 9"/>
          <p:cNvSpPr/>
          <p:nvPr/>
        </p:nvSpPr>
        <p:spPr>
          <a:xfrm>
            <a:off x="1945829" y="4520252"/>
            <a:ext cx="3888432" cy="136815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dirty="0" smtClean="0">
                <a:latin typeface="Times New Roman" pitchFamily="18" charset="0"/>
                <a:cs typeface="Times New Roman" pitchFamily="18" charset="0"/>
              </a:rPr>
              <a:t>Berdasarkan permasalahan tersebut, peneliti tertarik untuk melakukan penelitian tentang kualitas hidup pasien hipertensi menggunakan instrumen SF-6D di Puskesmas Kayutangi Banjarmasin</a:t>
            </a:r>
            <a:endParaRPr lang="id-ID" sz="1600" dirty="0">
              <a:latin typeface="Times New Roman" pitchFamily="18" charset="0"/>
              <a:cs typeface="Times New Roman" pitchFamily="18" charset="0"/>
            </a:endParaRPr>
          </a:p>
        </p:txBody>
      </p:sp>
      <p:sp>
        <p:nvSpPr>
          <p:cNvPr id="13" name="Down Arrow 12"/>
          <p:cNvSpPr/>
          <p:nvPr/>
        </p:nvSpPr>
        <p:spPr>
          <a:xfrm rot="16200000" flipV="1">
            <a:off x="6023345" y="4870613"/>
            <a:ext cx="235384" cy="432047"/>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id-ID"/>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1199456" y="1196752"/>
            <a:ext cx="3563516" cy="432048"/>
          </a:xfrm>
        </p:spPr>
        <p:txBody>
          <a:bodyPr>
            <a:normAutofit fontScale="90000"/>
          </a:bodyPr>
          <a:lstStyle/>
          <a:p>
            <a:pPr algn="ctr"/>
            <a:r>
              <a:rPr lang="id-ID" sz="2800" b="1" dirty="0" smtClean="0">
                <a:latin typeface="Times New Roman" pitchFamily="18" charset="0"/>
                <a:cs typeface="Times New Roman" pitchFamily="18" charset="0"/>
              </a:rPr>
              <a:t>Rumusan Masalah</a:t>
            </a:r>
            <a:endParaRPr lang="id-ID" sz="2800" b="1" dirty="0">
              <a:latin typeface="Times New Roman" pitchFamily="18" charset="0"/>
              <a:cs typeface="Times New Roman" pitchFamily="18" charset="0"/>
            </a:endParaRPr>
          </a:p>
        </p:txBody>
      </p:sp>
      <p:sp>
        <p:nvSpPr>
          <p:cNvPr id="4" name="Rounded Rectangle 3"/>
          <p:cNvSpPr/>
          <p:nvPr/>
        </p:nvSpPr>
        <p:spPr>
          <a:xfrm>
            <a:off x="623392" y="1916832"/>
            <a:ext cx="483349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628650" lvl="0" indent="-514350" algn="just">
              <a:buFont typeface="+mj-lt"/>
              <a:buAutoNum type="arabicPeriod"/>
            </a:pPr>
            <a:r>
              <a:rPr lang="id-ID" sz="1800" dirty="0">
                <a:latin typeface="Times New Roman" pitchFamily="18" charset="0"/>
                <a:cs typeface="Times New Roman" pitchFamily="18" charset="0"/>
              </a:rPr>
              <a:t>Bagaimana gambaran karakteristik </a:t>
            </a:r>
            <a:r>
              <a:rPr lang="id-ID" sz="1800" dirty="0" smtClean="0">
                <a:latin typeface="Times New Roman" pitchFamily="18" charset="0"/>
                <a:cs typeface="Times New Roman" pitchFamily="18" charset="0"/>
              </a:rPr>
              <a:t>sosiodemografi </a:t>
            </a:r>
            <a:r>
              <a:rPr lang="id-ID" sz="1800" dirty="0">
                <a:latin typeface="Times New Roman" pitchFamily="18" charset="0"/>
                <a:cs typeface="Times New Roman" pitchFamily="18" charset="0"/>
              </a:rPr>
              <a:t>pasien hipertensi di Puskesmas Kayutangi Banjarmasin </a:t>
            </a:r>
            <a:r>
              <a:rPr lang="id-ID" sz="1800" dirty="0" smtClean="0">
                <a:latin typeface="Times New Roman" pitchFamily="18" charset="0"/>
                <a:cs typeface="Times New Roman" pitchFamily="18" charset="0"/>
              </a:rPr>
              <a:t>?</a:t>
            </a:r>
            <a:endParaRPr lang="id-ID" sz="1800" dirty="0">
              <a:latin typeface="Times New Roman" pitchFamily="18" charset="0"/>
              <a:cs typeface="Times New Roman" pitchFamily="18" charset="0"/>
            </a:endParaRPr>
          </a:p>
        </p:txBody>
      </p:sp>
      <p:sp>
        <p:nvSpPr>
          <p:cNvPr id="7" name="Title 1"/>
          <p:cNvSpPr txBox="1">
            <a:spLocks/>
          </p:cNvSpPr>
          <p:nvPr/>
        </p:nvSpPr>
        <p:spPr>
          <a:xfrm>
            <a:off x="7680176" y="1075014"/>
            <a:ext cx="2736304" cy="67749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d-ID" sz="2400" b="1" dirty="0" smtClean="0">
                <a:latin typeface="Times New Roman" pitchFamily="18" charset="0"/>
                <a:cs typeface="Times New Roman" pitchFamily="18" charset="0"/>
              </a:rPr>
              <a:t>Tujuan Penelitian</a:t>
            </a:r>
            <a:endParaRPr lang="id-ID" sz="2400" b="1" dirty="0">
              <a:latin typeface="Times New Roman" pitchFamily="18" charset="0"/>
              <a:cs typeface="Times New Roman" pitchFamily="18" charset="0"/>
            </a:endParaRPr>
          </a:p>
        </p:txBody>
      </p:sp>
      <p:sp>
        <p:nvSpPr>
          <p:cNvPr id="8" name="Rounded Rectangle 7"/>
          <p:cNvSpPr/>
          <p:nvPr/>
        </p:nvSpPr>
        <p:spPr>
          <a:xfrm>
            <a:off x="623392" y="3030169"/>
            <a:ext cx="4833494" cy="9028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571500" lvl="0" indent="-457200" algn="just">
              <a:buFont typeface="+mj-lt"/>
              <a:buAutoNum type="arabicPeriod" startAt="2"/>
            </a:pPr>
            <a:r>
              <a:rPr lang="id-ID" sz="1800" dirty="0" smtClean="0">
                <a:latin typeface="Times New Roman" pitchFamily="18" charset="0"/>
                <a:cs typeface="Times New Roman" pitchFamily="18" charset="0"/>
              </a:rPr>
              <a:t>Bagaimana kualitas hidup pasien hipertensi di Puskesmas Kayutangi Banjarmasin ?</a:t>
            </a:r>
            <a:endParaRPr lang="id-ID" sz="1800" dirty="0">
              <a:latin typeface="Times New Roman" pitchFamily="18" charset="0"/>
              <a:cs typeface="Times New Roman" pitchFamily="18" charset="0"/>
            </a:endParaRPr>
          </a:p>
        </p:txBody>
      </p:sp>
      <p:sp>
        <p:nvSpPr>
          <p:cNvPr id="9" name="Rounded Rectangle 8"/>
          <p:cNvSpPr/>
          <p:nvPr/>
        </p:nvSpPr>
        <p:spPr>
          <a:xfrm>
            <a:off x="623392" y="4356725"/>
            <a:ext cx="4833494" cy="108569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457200" lvl="0" indent="-342900" algn="just">
              <a:buFont typeface="+mj-lt"/>
              <a:buAutoNum type="arabicPeriod" startAt="3"/>
            </a:pPr>
            <a:r>
              <a:rPr lang="id-ID" sz="1800" dirty="0" smtClean="0">
                <a:latin typeface="Times New Roman" pitchFamily="18" charset="0"/>
                <a:cs typeface="Times New Roman" pitchFamily="18" charset="0"/>
              </a:rPr>
              <a:t>Apakah karakteristik sosiodemografi memiliki hubungan terhadap kualitas hidup </a:t>
            </a:r>
            <a:r>
              <a:rPr lang="id-ID" sz="1800" dirty="0">
                <a:latin typeface="Times New Roman" pitchFamily="18" charset="0"/>
                <a:cs typeface="Times New Roman" pitchFamily="18" charset="0"/>
              </a:rPr>
              <a:t>pasien hipertensi di Puskesmas Kayutangi Banjarmasin </a:t>
            </a:r>
            <a:r>
              <a:rPr lang="id-ID" sz="1800" dirty="0" smtClean="0">
                <a:latin typeface="Times New Roman" pitchFamily="18" charset="0"/>
                <a:cs typeface="Times New Roman" pitchFamily="18" charset="0"/>
              </a:rPr>
              <a:t>?</a:t>
            </a:r>
            <a:endParaRPr lang="id-ID" sz="1800" dirty="0">
              <a:latin typeface="Times New Roman" pitchFamily="18" charset="0"/>
              <a:cs typeface="Times New Roman" pitchFamily="18" charset="0"/>
            </a:endParaRPr>
          </a:p>
        </p:txBody>
      </p:sp>
      <p:sp>
        <p:nvSpPr>
          <p:cNvPr id="11" name="Rounded Rectangle 10"/>
          <p:cNvSpPr/>
          <p:nvPr/>
        </p:nvSpPr>
        <p:spPr>
          <a:xfrm>
            <a:off x="6672064" y="1916832"/>
            <a:ext cx="4896544" cy="86409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628650" lvl="0" indent="-514350" algn="just">
              <a:buFont typeface="+mj-lt"/>
              <a:buAutoNum type="arabicPeriod"/>
            </a:pPr>
            <a:r>
              <a:rPr lang="id-ID" sz="1800" dirty="0" smtClean="0">
                <a:latin typeface="Times New Roman" pitchFamily="18" charset="0"/>
                <a:cs typeface="Times New Roman" pitchFamily="18" charset="0"/>
              </a:rPr>
              <a:t>Mengetahui</a:t>
            </a:r>
            <a:r>
              <a:rPr lang="id-ID" sz="1800" dirty="0">
                <a:latin typeface="Times New Roman" pitchFamily="18" charset="0"/>
                <a:cs typeface="Times New Roman" pitchFamily="18" charset="0"/>
              </a:rPr>
              <a:t> </a:t>
            </a:r>
            <a:r>
              <a:rPr lang="id-ID" sz="1800" dirty="0" smtClean="0">
                <a:latin typeface="Times New Roman" pitchFamily="18" charset="0"/>
                <a:cs typeface="Times New Roman" pitchFamily="18" charset="0"/>
              </a:rPr>
              <a:t>gambaran karakteristik sosiodemografi </a:t>
            </a:r>
            <a:r>
              <a:rPr lang="id-ID" sz="1800" dirty="0">
                <a:latin typeface="Times New Roman" pitchFamily="18" charset="0"/>
                <a:cs typeface="Times New Roman" pitchFamily="18" charset="0"/>
              </a:rPr>
              <a:t>pasien hipertensi di Puskesmas Kayutangi Banjarmasin </a:t>
            </a:r>
          </a:p>
        </p:txBody>
      </p:sp>
      <p:sp>
        <p:nvSpPr>
          <p:cNvPr id="12" name="Rounded Rectangle 11"/>
          <p:cNvSpPr/>
          <p:nvPr/>
        </p:nvSpPr>
        <p:spPr>
          <a:xfrm>
            <a:off x="6672064" y="3030169"/>
            <a:ext cx="4896544" cy="9028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628650" lvl="0" indent="-514350" algn="just">
              <a:buFont typeface="+mj-lt"/>
              <a:buAutoNum type="arabicPeriod" startAt="2"/>
            </a:pPr>
            <a:r>
              <a:rPr lang="id-ID" sz="1800" dirty="0" smtClean="0">
                <a:latin typeface="Times New Roman" pitchFamily="18" charset="0"/>
                <a:cs typeface="Times New Roman" pitchFamily="18" charset="0"/>
              </a:rPr>
              <a:t>Mengetahui</a:t>
            </a:r>
            <a:r>
              <a:rPr lang="id-ID" sz="1800" dirty="0">
                <a:latin typeface="Times New Roman" pitchFamily="18" charset="0"/>
                <a:cs typeface="Times New Roman" pitchFamily="18" charset="0"/>
              </a:rPr>
              <a:t> </a:t>
            </a:r>
            <a:r>
              <a:rPr lang="id-ID" sz="1800" dirty="0" smtClean="0">
                <a:latin typeface="Times New Roman" pitchFamily="18" charset="0"/>
                <a:cs typeface="Times New Roman" pitchFamily="18" charset="0"/>
              </a:rPr>
              <a:t>kualitas hidup pasien </a:t>
            </a:r>
            <a:r>
              <a:rPr lang="id-ID" sz="1800" dirty="0">
                <a:latin typeface="Times New Roman" pitchFamily="18" charset="0"/>
                <a:cs typeface="Times New Roman" pitchFamily="18" charset="0"/>
              </a:rPr>
              <a:t>hipertensi di Puskesmas Kayutangi Banjarmasin </a:t>
            </a:r>
          </a:p>
        </p:txBody>
      </p:sp>
      <p:sp>
        <p:nvSpPr>
          <p:cNvPr id="13" name="Rounded Rectangle 12"/>
          <p:cNvSpPr/>
          <p:nvPr/>
        </p:nvSpPr>
        <p:spPr>
          <a:xfrm>
            <a:off x="6672064" y="4356725"/>
            <a:ext cx="4896544" cy="108569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628650" lvl="0" indent="-514350" algn="just">
              <a:buFont typeface="+mj-lt"/>
              <a:buAutoNum type="arabicPeriod" startAt="3"/>
            </a:pPr>
            <a:r>
              <a:rPr lang="id-ID" sz="1800" dirty="0" smtClean="0">
                <a:latin typeface="Times New Roman" pitchFamily="18" charset="0"/>
                <a:cs typeface="Times New Roman" pitchFamily="18" charset="0"/>
              </a:rPr>
              <a:t>Mengetahui apakah karasteristik sosiodemografi memiliki hubungan terhadap kualitas hidup </a:t>
            </a:r>
            <a:r>
              <a:rPr lang="id-ID" sz="1800" dirty="0">
                <a:latin typeface="Times New Roman" pitchFamily="18" charset="0"/>
                <a:cs typeface="Times New Roman" pitchFamily="18" charset="0"/>
              </a:rPr>
              <a:t>pasien hipertensi di Puskesmas Kayutangi Banjarmasin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4151784" y="-171400"/>
            <a:ext cx="5473824" cy="1325563"/>
          </a:xfrm>
        </p:spPr>
        <p:txBody>
          <a:bodyPr>
            <a:normAutofit/>
          </a:bodyPr>
          <a:lstStyle/>
          <a:p>
            <a:r>
              <a:rPr lang="id-ID" sz="3600" b="1" dirty="0" smtClean="0">
                <a:latin typeface="Times New Roman" pitchFamily="18" charset="0"/>
                <a:cs typeface="Times New Roman" pitchFamily="18" charset="0"/>
              </a:rPr>
              <a:t>Tinjauan Pustaka</a:t>
            </a:r>
            <a:endParaRPr lang="id-ID" sz="3600" b="1" dirty="0">
              <a:latin typeface="Times New Roman" pitchFamily="18" charset="0"/>
              <a:cs typeface="Times New Roman" pitchFamily="18" charset="0"/>
            </a:endParaRPr>
          </a:p>
        </p:txBody>
      </p:sp>
      <p:sp>
        <p:nvSpPr>
          <p:cNvPr id="5" name="Rectangle 4"/>
          <p:cNvSpPr/>
          <p:nvPr/>
        </p:nvSpPr>
        <p:spPr>
          <a:xfrm>
            <a:off x="191344" y="1628800"/>
            <a:ext cx="7848872" cy="93610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600" b="1" dirty="0" smtClean="0">
                <a:latin typeface="Times New Roman" pitchFamily="18" charset="0"/>
                <a:cs typeface="Times New Roman" pitchFamily="18" charset="0"/>
              </a:rPr>
              <a:t>HIPERTENSI</a:t>
            </a:r>
            <a:r>
              <a:rPr lang="id-ID" sz="1600" dirty="0">
                <a:latin typeface="Times New Roman" pitchFamily="18" charset="0"/>
                <a:cs typeface="Times New Roman" pitchFamily="18" charset="0"/>
              </a:rPr>
              <a:t> </a:t>
            </a:r>
            <a:r>
              <a:rPr lang="id-ID" sz="1600" dirty="0" smtClean="0">
                <a:latin typeface="Times New Roman" pitchFamily="18" charset="0"/>
                <a:cs typeface="Times New Roman" pitchFamily="18" charset="0"/>
              </a:rPr>
              <a:t>merupakan </a:t>
            </a:r>
            <a:r>
              <a:rPr lang="id-ID" sz="1600" dirty="0">
                <a:latin typeface="Times New Roman" pitchFamily="18" charset="0"/>
                <a:cs typeface="Times New Roman" pitchFamily="18" charset="0"/>
              </a:rPr>
              <a:t>penyakit kronis yang ditandai dengan peningkatan tekanan darah pada dinding pembuluh darah arteri. Keadaan tersebut mengakibatkan jantung bekerja lebih keras untuk mengedarkan darah ke seluruh tubuh melalui pembuluh </a:t>
            </a:r>
            <a:r>
              <a:rPr lang="id-ID" sz="1600" dirty="0" smtClean="0">
                <a:latin typeface="Times New Roman" pitchFamily="18" charset="0"/>
                <a:cs typeface="Times New Roman" pitchFamily="18" charset="0"/>
              </a:rPr>
              <a:t>darah.</a:t>
            </a:r>
            <a:endParaRPr lang="id-ID" sz="1600" dirty="0">
              <a:latin typeface="Times New Roman" pitchFamily="18" charset="0"/>
              <a:cs typeface="Times New Roman" pitchFamily="18" charset="0"/>
            </a:endParaRPr>
          </a:p>
        </p:txBody>
      </p:sp>
      <p:sp>
        <p:nvSpPr>
          <p:cNvPr id="6" name="Rectangle 5"/>
          <p:cNvSpPr/>
          <p:nvPr/>
        </p:nvSpPr>
        <p:spPr>
          <a:xfrm>
            <a:off x="1271464" y="3212976"/>
            <a:ext cx="8712968" cy="86409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600" b="1" dirty="0" smtClean="0">
                <a:latin typeface="Times New Roman" pitchFamily="18" charset="0"/>
                <a:cs typeface="Times New Roman" pitchFamily="18" charset="0"/>
              </a:rPr>
              <a:t>KUALITAS HIDUP </a:t>
            </a:r>
            <a:r>
              <a:rPr lang="id-ID" sz="1600" dirty="0">
                <a:latin typeface="Times New Roman" pitchFamily="18" charset="0"/>
                <a:cs typeface="Times New Roman" pitchFamily="18" charset="0"/>
              </a:rPr>
              <a:t>penderita </a:t>
            </a:r>
            <a:r>
              <a:rPr lang="id-ID" sz="1600" dirty="0" smtClean="0">
                <a:latin typeface="Times New Roman" pitchFamily="18" charset="0"/>
                <a:cs typeface="Times New Roman" pitchFamily="18" charset="0"/>
              </a:rPr>
              <a:t>hipertensi </a:t>
            </a:r>
            <a:r>
              <a:rPr lang="id-ID" sz="1600" dirty="0">
                <a:latin typeface="Times New Roman" pitchFamily="18" charset="0"/>
                <a:cs typeface="Times New Roman" pitchFamily="18" charset="0"/>
              </a:rPr>
              <a:t>dipengaruhi oleh beberapa faktor, antara lain faktor </a:t>
            </a:r>
            <a:r>
              <a:rPr lang="id-ID" sz="1600" dirty="0" smtClean="0">
                <a:latin typeface="Times New Roman" pitchFamily="18" charset="0"/>
                <a:cs typeface="Times New Roman" pitchFamily="18" charset="0"/>
              </a:rPr>
              <a:t>sosiodemografi. Untuk </a:t>
            </a:r>
            <a:r>
              <a:rPr lang="id-ID" sz="1600" dirty="0">
                <a:latin typeface="Times New Roman" pitchFamily="18" charset="0"/>
                <a:cs typeface="Times New Roman" pitchFamily="18" charset="0"/>
              </a:rPr>
              <a:t>mengukur kualitas hidup terdapat beberapa instrumen yang </a:t>
            </a:r>
            <a:r>
              <a:rPr lang="id-ID" sz="1600" dirty="0" smtClean="0">
                <a:latin typeface="Times New Roman" pitchFamily="18" charset="0"/>
                <a:cs typeface="Times New Roman" pitchFamily="18" charset="0"/>
              </a:rPr>
              <a:t>digunakan salah satunya instrumen SF-6D.</a:t>
            </a:r>
            <a:endParaRPr lang="id-ID" sz="1600" dirty="0">
              <a:latin typeface="Times New Roman" pitchFamily="18" charset="0"/>
              <a:cs typeface="Times New Roman" pitchFamily="18" charset="0"/>
            </a:endParaRPr>
          </a:p>
        </p:txBody>
      </p:sp>
      <p:sp>
        <p:nvSpPr>
          <p:cNvPr id="7" name="Rectangle 6"/>
          <p:cNvSpPr/>
          <p:nvPr/>
        </p:nvSpPr>
        <p:spPr>
          <a:xfrm>
            <a:off x="2639616" y="4698747"/>
            <a:ext cx="8928992" cy="96250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600" b="1" i="1" dirty="0" smtClean="0">
                <a:latin typeface="Times New Roman" pitchFamily="18" charset="0"/>
                <a:cs typeface="Times New Roman" pitchFamily="18" charset="0"/>
              </a:rPr>
              <a:t>SHORT FORM 6 DIMENSION </a:t>
            </a:r>
            <a:r>
              <a:rPr lang="id-ID" sz="1600" b="1" dirty="0" smtClean="0">
                <a:latin typeface="Times New Roman" pitchFamily="18" charset="0"/>
                <a:cs typeface="Times New Roman" pitchFamily="18" charset="0"/>
              </a:rPr>
              <a:t>(SF-6D</a:t>
            </a:r>
            <a:r>
              <a:rPr lang="id-ID" sz="1600" b="1" dirty="0">
                <a:latin typeface="Times New Roman" pitchFamily="18" charset="0"/>
                <a:cs typeface="Times New Roman" pitchFamily="18" charset="0"/>
              </a:rPr>
              <a:t>) </a:t>
            </a:r>
            <a:r>
              <a:rPr lang="id-ID" sz="1600" dirty="0" smtClean="0">
                <a:latin typeface="Times New Roman" pitchFamily="18" charset="0"/>
                <a:cs typeface="Times New Roman" pitchFamily="18" charset="0"/>
              </a:rPr>
              <a:t>yaitu konfersi </a:t>
            </a:r>
            <a:r>
              <a:rPr lang="id-ID" sz="1600" dirty="0">
                <a:latin typeface="Times New Roman" pitchFamily="18" charset="0"/>
                <a:cs typeface="Times New Roman" pitchFamily="18" charset="0"/>
              </a:rPr>
              <a:t>dari SF-36 yang diringkas menjadi 6 dimensi meliputi fungsi fisik, fungsi peran, fungsi sosial, nyeri tubuh, kesehatan mental, dan </a:t>
            </a:r>
            <a:r>
              <a:rPr lang="id-ID" sz="1600" dirty="0" smtClean="0">
                <a:latin typeface="Times New Roman" pitchFamily="18" charset="0"/>
                <a:cs typeface="Times New Roman" pitchFamily="18" charset="0"/>
              </a:rPr>
              <a:t>vitalitas. Kelebihan </a:t>
            </a:r>
            <a:r>
              <a:rPr lang="id-ID" sz="1600" dirty="0">
                <a:latin typeface="Times New Roman" pitchFamily="18" charset="0"/>
                <a:cs typeface="Times New Roman" pitchFamily="18" charset="0"/>
              </a:rPr>
              <a:t>instrumen SF-6D </a:t>
            </a:r>
            <a:r>
              <a:rPr lang="id-ID" sz="1600" dirty="0" smtClean="0">
                <a:latin typeface="Times New Roman" pitchFamily="18" charset="0"/>
                <a:cs typeface="Times New Roman" pitchFamily="18" charset="0"/>
              </a:rPr>
              <a:t>ini pertanyaan yang lebih sedikit dan bisa menggambarkan seluruh penyakit kronik.</a:t>
            </a:r>
            <a:endParaRPr lang="id-ID" sz="1600" dirty="0">
              <a:latin typeface="Times New Roman" pitchFamily="18" charset="0"/>
              <a:cs typeface="Times New Roman" pitchFamily="18" charset="0"/>
            </a:endParaRPr>
          </a:p>
        </p:txBody>
      </p:sp>
    </p:spTree>
    <p:extLst>
      <p:ext uri="{BB962C8B-B14F-4D97-AF65-F5344CB8AC3E}">
        <p14:creationId xmlns:p14="http://schemas.microsoft.com/office/powerpoint/2010/main" val="3649626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3532604" y="-94471"/>
            <a:ext cx="5473824" cy="1325563"/>
          </a:xfrm>
        </p:spPr>
        <p:txBody>
          <a:bodyPr>
            <a:normAutofit/>
          </a:bodyPr>
          <a:lstStyle/>
          <a:p>
            <a:r>
              <a:rPr lang="id-ID" sz="2800" b="1" dirty="0" smtClean="0">
                <a:latin typeface="Times New Roman" pitchFamily="18" charset="0"/>
                <a:cs typeface="Times New Roman" pitchFamily="18" charset="0"/>
              </a:rPr>
              <a:t>KERANGKA BERPIKIR</a:t>
            </a:r>
            <a:endParaRPr lang="id-ID" sz="2800" b="1" dirty="0">
              <a:latin typeface="Times New Roman" pitchFamily="18" charset="0"/>
              <a:cs typeface="Times New Roman" pitchFamily="18" charset="0"/>
            </a:endParaRPr>
          </a:p>
        </p:txBody>
      </p:sp>
      <p:sp>
        <p:nvSpPr>
          <p:cNvPr id="3" name="Rounded Rectangle 2"/>
          <p:cNvSpPr/>
          <p:nvPr/>
        </p:nvSpPr>
        <p:spPr>
          <a:xfrm>
            <a:off x="3503712" y="1231092"/>
            <a:ext cx="2232248"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1200" dirty="0" smtClean="0">
                <a:latin typeface="Times New Roman" pitchFamily="18" charset="0"/>
                <a:cs typeface="Times New Roman" pitchFamily="18" charset="0"/>
              </a:rPr>
              <a:t>Pasien hipertensi di Puskesmas Kayutangi Banjarmasin</a:t>
            </a:r>
            <a:endParaRPr lang="id-ID" sz="1200" dirty="0">
              <a:latin typeface="Times New Roman" pitchFamily="18" charset="0"/>
              <a:cs typeface="Times New Roman" pitchFamily="18" charset="0"/>
            </a:endParaRPr>
          </a:p>
        </p:txBody>
      </p:sp>
      <p:sp>
        <p:nvSpPr>
          <p:cNvPr id="6" name="Rounded Rectangle 5"/>
          <p:cNvSpPr/>
          <p:nvPr/>
        </p:nvSpPr>
        <p:spPr>
          <a:xfrm>
            <a:off x="3503712" y="2346296"/>
            <a:ext cx="2232248" cy="5066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1200" dirty="0" smtClean="0">
                <a:latin typeface="Times New Roman" pitchFamily="18" charset="0"/>
                <a:cs typeface="Times New Roman" pitchFamily="18" charset="0"/>
              </a:rPr>
              <a:t>Pengukuran Kualitas Hidup</a:t>
            </a:r>
            <a:endParaRPr lang="id-ID" sz="1200" dirty="0">
              <a:latin typeface="Times New Roman" pitchFamily="18" charset="0"/>
              <a:cs typeface="Times New Roman" pitchFamily="18" charset="0"/>
            </a:endParaRPr>
          </a:p>
        </p:txBody>
      </p:sp>
      <p:sp>
        <p:nvSpPr>
          <p:cNvPr id="7" name="Rounded Rectangle 6"/>
          <p:cNvSpPr/>
          <p:nvPr/>
        </p:nvSpPr>
        <p:spPr>
          <a:xfrm>
            <a:off x="7176120" y="1951172"/>
            <a:ext cx="2232248" cy="5004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1200" dirty="0" smtClean="0">
                <a:latin typeface="Times New Roman" pitchFamily="18" charset="0"/>
                <a:cs typeface="Times New Roman" pitchFamily="18" charset="0"/>
              </a:rPr>
              <a:t>Karakteristik Demografi</a:t>
            </a:r>
            <a:endParaRPr lang="id-ID" sz="1200" dirty="0">
              <a:latin typeface="Times New Roman" pitchFamily="18" charset="0"/>
              <a:cs typeface="Times New Roman" pitchFamily="18" charset="0"/>
            </a:endParaRPr>
          </a:p>
        </p:txBody>
      </p:sp>
      <p:sp>
        <p:nvSpPr>
          <p:cNvPr id="8" name="Rounded Rectangle 7"/>
          <p:cNvSpPr/>
          <p:nvPr/>
        </p:nvSpPr>
        <p:spPr>
          <a:xfrm>
            <a:off x="3532604" y="3284984"/>
            <a:ext cx="2232248" cy="158417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1200" dirty="0" smtClean="0">
                <a:latin typeface="Times New Roman" pitchFamily="18" charset="0"/>
                <a:cs typeface="Times New Roman" pitchFamily="18" charset="0"/>
              </a:rPr>
              <a:t>Instrumen SF-6D</a:t>
            </a:r>
          </a:p>
          <a:p>
            <a:pPr marL="228600" indent="-228600" algn="just">
              <a:buAutoNum type="arabicPeriod"/>
            </a:pPr>
            <a:r>
              <a:rPr lang="id-ID" sz="1200" dirty="0" smtClean="0">
                <a:latin typeface="Times New Roman" pitchFamily="18" charset="0"/>
                <a:cs typeface="Times New Roman" pitchFamily="18" charset="0"/>
              </a:rPr>
              <a:t>Fungsi Fisik</a:t>
            </a:r>
          </a:p>
          <a:p>
            <a:pPr marL="228600" indent="-228600" algn="just">
              <a:buAutoNum type="arabicPeriod"/>
            </a:pPr>
            <a:r>
              <a:rPr lang="id-ID" sz="1200" dirty="0" smtClean="0">
                <a:latin typeface="Times New Roman" pitchFamily="18" charset="0"/>
                <a:cs typeface="Times New Roman" pitchFamily="18" charset="0"/>
              </a:rPr>
              <a:t>Keterbatasan Peran</a:t>
            </a:r>
          </a:p>
          <a:p>
            <a:pPr marL="228600" indent="-228600" algn="just">
              <a:buAutoNum type="arabicPeriod"/>
            </a:pPr>
            <a:r>
              <a:rPr lang="id-ID" sz="1200" dirty="0" smtClean="0">
                <a:latin typeface="Times New Roman" pitchFamily="18" charset="0"/>
                <a:cs typeface="Times New Roman" pitchFamily="18" charset="0"/>
              </a:rPr>
              <a:t>Fungsi Sosial</a:t>
            </a:r>
          </a:p>
          <a:p>
            <a:pPr marL="228600" indent="-228600" algn="just">
              <a:buAutoNum type="arabicPeriod"/>
            </a:pPr>
            <a:r>
              <a:rPr lang="id-ID" sz="1200" dirty="0" smtClean="0">
                <a:latin typeface="Times New Roman" pitchFamily="18" charset="0"/>
                <a:cs typeface="Times New Roman" pitchFamily="18" charset="0"/>
              </a:rPr>
              <a:t>Rasa sakit</a:t>
            </a:r>
          </a:p>
          <a:p>
            <a:pPr marL="228600" indent="-228600" algn="just">
              <a:buAutoNum type="arabicPeriod"/>
            </a:pPr>
            <a:r>
              <a:rPr lang="id-ID" sz="1200" dirty="0" smtClean="0">
                <a:latin typeface="Times New Roman" pitchFamily="18" charset="0"/>
                <a:cs typeface="Times New Roman" pitchFamily="18" charset="0"/>
              </a:rPr>
              <a:t>Kesehatan Mental</a:t>
            </a:r>
          </a:p>
          <a:p>
            <a:pPr marL="228600" indent="-228600" algn="just">
              <a:buAutoNum type="arabicPeriod"/>
            </a:pPr>
            <a:r>
              <a:rPr lang="id-ID" sz="1200" dirty="0" smtClean="0">
                <a:latin typeface="Times New Roman" pitchFamily="18" charset="0"/>
                <a:cs typeface="Times New Roman" pitchFamily="18" charset="0"/>
              </a:rPr>
              <a:t>Vitalitas </a:t>
            </a:r>
            <a:endParaRPr lang="id-ID" sz="1200" dirty="0">
              <a:latin typeface="Times New Roman" pitchFamily="18" charset="0"/>
              <a:cs typeface="Times New Roman" pitchFamily="18" charset="0"/>
            </a:endParaRPr>
          </a:p>
        </p:txBody>
      </p:sp>
      <p:sp>
        <p:nvSpPr>
          <p:cNvPr id="9" name="Rounded Rectangle 8"/>
          <p:cNvSpPr/>
          <p:nvPr/>
        </p:nvSpPr>
        <p:spPr>
          <a:xfrm>
            <a:off x="2639616" y="5567874"/>
            <a:ext cx="1440160" cy="54768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1200" dirty="0" smtClean="0">
                <a:latin typeface="Times New Roman" pitchFamily="18" charset="0"/>
                <a:cs typeface="Times New Roman" pitchFamily="18" charset="0"/>
              </a:rPr>
              <a:t>1 = Nilai utility sempurna (sehat)</a:t>
            </a:r>
            <a:endParaRPr lang="id-ID" sz="1200" dirty="0">
              <a:latin typeface="Times New Roman" pitchFamily="18" charset="0"/>
              <a:cs typeface="Times New Roman" pitchFamily="18" charset="0"/>
            </a:endParaRPr>
          </a:p>
        </p:txBody>
      </p:sp>
      <p:sp>
        <p:nvSpPr>
          <p:cNvPr id="10" name="Rounded Rectangle 9"/>
          <p:cNvSpPr/>
          <p:nvPr/>
        </p:nvSpPr>
        <p:spPr>
          <a:xfrm>
            <a:off x="5358378" y="5567874"/>
            <a:ext cx="1440160" cy="54768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1200" dirty="0">
                <a:latin typeface="Times New Roman" pitchFamily="18" charset="0"/>
                <a:cs typeface="Times New Roman" pitchFamily="18" charset="0"/>
              </a:rPr>
              <a:t>0</a:t>
            </a:r>
            <a:r>
              <a:rPr lang="id-ID" sz="1200" dirty="0" smtClean="0">
                <a:latin typeface="Times New Roman" pitchFamily="18" charset="0"/>
                <a:cs typeface="Times New Roman" pitchFamily="18" charset="0"/>
              </a:rPr>
              <a:t> = Nilai utility  (kematian)</a:t>
            </a:r>
            <a:endParaRPr lang="id-ID" sz="1200" dirty="0">
              <a:latin typeface="Times New Roman" pitchFamily="18" charset="0"/>
              <a:cs typeface="Times New Roman" pitchFamily="18" charset="0"/>
            </a:endParaRPr>
          </a:p>
        </p:txBody>
      </p:sp>
      <p:sp>
        <p:nvSpPr>
          <p:cNvPr id="11" name="Rounded Rectangle 10"/>
          <p:cNvSpPr/>
          <p:nvPr/>
        </p:nvSpPr>
        <p:spPr>
          <a:xfrm>
            <a:off x="7176120" y="3025273"/>
            <a:ext cx="2232248" cy="18722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28600" indent="-228600" algn="just">
              <a:buAutoNum type="arabicPeriod"/>
            </a:pPr>
            <a:r>
              <a:rPr lang="id-ID" sz="1200" dirty="0" smtClean="0">
                <a:latin typeface="Times New Roman" pitchFamily="18" charset="0"/>
                <a:cs typeface="Times New Roman" pitchFamily="18" charset="0"/>
              </a:rPr>
              <a:t>Usia </a:t>
            </a:r>
          </a:p>
          <a:p>
            <a:pPr marL="228600" indent="-228600" algn="just">
              <a:buAutoNum type="arabicPeriod"/>
            </a:pPr>
            <a:r>
              <a:rPr lang="id-ID" sz="1200" dirty="0" smtClean="0">
                <a:latin typeface="Times New Roman" pitchFamily="18" charset="0"/>
                <a:cs typeface="Times New Roman" pitchFamily="18" charset="0"/>
              </a:rPr>
              <a:t>Jenis Kelamin</a:t>
            </a:r>
          </a:p>
          <a:p>
            <a:pPr marL="228600" indent="-228600" algn="just">
              <a:buAutoNum type="arabicPeriod"/>
            </a:pPr>
            <a:r>
              <a:rPr lang="id-ID" sz="1200" dirty="0" smtClean="0">
                <a:latin typeface="Times New Roman" pitchFamily="18" charset="0"/>
                <a:cs typeface="Times New Roman" pitchFamily="18" charset="0"/>
              </a:rPr>
              <a:t>Pendidikan </a:t>
            </a:r>
          </a:p>
          <a:p>
            <a:pPr marL="228600" indent="-228600" algn="just">
              <a:buAutoNum type="arabicPeriod"/>
            </a:pPr>
            <a:r>
              <a:rPr lang="id-ID" sz="1200" dirty="0" smtClean="0">
                <a:latin typeface="Times New Roman" pitchFamily="18" charset="0"/>
                <a:cs typeface="Times New Roman" pitchFamily="18" charset="0"/>
              </a:rPr>
              <a:t>Pekerjaan </a:t>
            </a:r>
          </a:p>
          <a:p>
            <a:pPr marL="228600" indent="-228600" algn="just">
              <a:buAutoNum type="arabicPeriod"/>
            </a:pPr>
            <a:r>
              <a:rPr lang="id-ID" sz="1200" dirty="0" smtClean="0">
                <a:latin typeface="Times New Roman" pitchFamily="18" charset="0"/>
                <a:cs typeface="Times New Roman" pitchFamily="18" charset="0"/>
              </a:rPr>
              <a:t>Lama Menderita Hipertensi </a:t>
            </a:r>
          </a:p>
          <a:p>
            <a:pPr marL="228600" indent="-228600" algn="just">
              <a:buAutoNum type="arabicPeriod"/>
            </a:pPr>
            <a:r>
              <a:rPr lang="id-ID" sz="1200" dirty="0" smtClean="0">
                <a:latin typeface="Times New Roman" pitchFamily="18" charset="0"/>
                <a:cs typeface="Times New Roman" pitchFamily="18" charset="0"/>
              </a:rPr>
              <a:t>Penyakit  Penyarta</a:t>
            </a:r>
          </a:p>
          <a:p>
            <a:pPr marL="228600" indent="-228600" algn="just">
              <a:buAutoNum type="arabicPeriod"/>
            </a:pPr>
            <a:r>
              <a:rPr lang="id-ID" sz="1200" dirty="0" smtClean="0">
                <a:latin typeface="Times New Roman" pitchFamily="18" charset="0"/>
                <a:cs typeface="Times New Roman" pitchFamily="18" charset="0"/>
              </a:rPr>
              <a:t>Riwayat Hipertensi</a:t>
            </a:r>
          </a:p>
          <a:p>
            <a:pPr marL="228600" indent="-228600" algn="just">
              <a:buAutoNum type="arabicPeriod"/>
            </a:pPr>
            <a:r>
              <a:rPr lang="id-ID" sz="1200" dirty="0" smtClean="0">
                <a:latin typeface="Times New Roman" pitchFamily="18" charset="0"/>
                <a:cs typeface="Times New Roman" pitchFamily="18" charset="0"/>
              </a:rPr>
              <a:t>Kategori Hipertensi</a:t>
            </a:r>
          </a:p>
          <a:p>
            <a:pPr marL="228600" indent="-228600" algn="just">
              <a:buAutoNum type="arabicPeriod"/>
            </a:pPr>
            <a:endParaRPr lang="id-ID" sz="1200" dirty="0">
              <a:latin typeface="Times New Roman" pitchFamily="18" charset="0"/>
              <a:cs typeface="Times New Roman" pitchFamily="18" charset="0"/>
            </a:endParaRPr>
          </a:p>
        </p:txBody>
      </p:sp>
      <p:cxnSp>
        <p:nvCxnSpPr>
          <p:cNvPr id="12" name="Straight Arrow Connector 11"/>
          <p:cNvCxnSpPr>
            <a:endCxn id="6" idx="0"/>
          </p:cNvCxnSpPr>
          <p:nvPr/>
        </p:nvCxnSpPr>
        <p:spPr>
          <a:xfrm>
            <a:off x="4619836" y="1951172"/>
            <a:ext cx="0" cy="3951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a:off x="3287688" y="5290911"/>
            <a:ext cx="0" cy="197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a:off x="6078458" y="5290911"/>
            <a:ext cx="0" cy="197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V="1">
            <a:off x="4619836" y="2148734"/>
            <a:ext cx="2556284" cy="4697"/>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V="1">
            <a:off x="3287688" y="5286214"/>
            <a:ext cx="2790770" cy="2349"/>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4539057" y="4869160"/>
            <a:ext cx="0" cy="419403"/>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4604324" y="2852936"/>
            <a:ext cx="0" cy="420961"/>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a:stCxn id="7" idx="2"/>
            <a:endCxn id="11" idx="0"/>
          </p:cNvCxnSpPr>
          <p:nvPr/>
        </p:nvCxnSpPr>
        <p:spPr>
          <a:xfrm>
            <a:off x="8292244" y="2451580"/>
            <a:ext cx="0" cy="573693"/>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3443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529147" y="836712"/>
            <a:ext cx="4752528" cy="59077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id-ID" sz="3200" b="1" dirty="0" smtClean="0">
                <a:latin typeface="Times New Roman" pitchFamily="18" charset="0"/>
                <a:cs typeface="Times New Roman" pitchFamily="18" charset="0"/>
              </a:rPr>
              <a:t>HIPOTESIS</a:t>
            </a:r>
            <a:endParaRPr lang="id-ID" sz="3200" b="1" dirty="0">
              <a:latin typeface="Times New Roman" pitchFamily="18" charset="0"/>
              <a:cs typeface="Times New Roman" pitchFamily="18" charset="0"/>
            </a:endParaRPr>
          </a:p>
        </p:txBody>
      </p:sp>
      <p:sp>
        <p:nvSpPr>
          <p:cNvPr id="4" name="Rounded Rectangle 3"/>
          <p:cNvSpPr/>
          <p:nvPr/>
        </p:nvSpPr>
        <p:spPr>
          <a:xfrm>
            <a:off x="695400" y="2708921"/>
            <a:ext cx="10369152" cy="10081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endParaRPr lang="id-ID" sz="2000" b="1" dirty="0" smtClean="0">
              <a:latin typeface="Times New Roman" pitchFamily="18" charset="0"/>
              <a:cs typeface="Times New Roman" pitchFamily="18" charset="0"/>
            </a:endParaRPr>
          </a:p>
          <a:p>
            <a:pPr algn="just"/>
            <a:endParaRPr lang="id-ID" sz="2000" dirty="0">
              <a:latin typeface="Times New Roman" pitchFamily="18" charset="0"/>
              <a:cs typeface="Times New Roman" pitchFamily="18" charset="0"/>
            </a:endParaRPr>
          </a:p>
          <a:p>
            <a:pPr algn="just"/>
            <a:r>
              <a:rPr lang="id-ID" sz="2000" dirty="0">
                <a:latin typeface="Times New Roman" pitchFamily="18" charset="0"/>
                <a:cs typeface="Times New Roman" pitchFamily="18" charset="0"/>
              </a:rPr>
              <a:t>H</a:t>
            </a:r>
            <a:r>
              <a:rPr lang="id-ID" sz="2000" baseline="-25000" dirty="0">
                <a:latin typeface="Times New Roman" pitchFamily="18" charset="0"/>
                <a:cs typeface="Times New Roman" pitchFamily="18" charset="0"/>
              </a:rPr>
              <a:t>0</a:t>
            </a:r>
            <a:r>
              <a:rPr lang="id-ID" sz="2000" dirty="0">
                <a:latin typeface="Times New Roman" pitchFamily="18" charset="0"/>
                <a:cs typeface="Times New Roman" pitchFamily="18" charset="0"/>
              </a:rPr>
              <a:t> = Tidak terdapat hubungan antara karakteristik </a:t>
            </a:r>
            <a:r>
              <a:rPr lang="id-ID" sz="2000" dirty="0" smtClean="0">
                <a:latin typeface="Times New Roman" pitchFamily="18" charset="0"/>
                <a:cs typeface="Times New Roman" pitchFamily="18" charset="0"/>
              </a:rPr>
              <a:t>sosiodemografi </a:t>
            </a:r>
            <a:r>
              <a:rPr lang="id-ID" sz="2000" dirty="0">
                <a:latin typeface="Times New Roman" pitchFamily="18" charset="0"/>
                <a:cs typeface="Times New Roman" pitchFamily="18" charset="0"/>
              </a:rPr>
              <a:t>dengan kualitas hidup pasien hipertensi rawat jalan di Puskesmas Kayutangi Banjarmasin</a:t>
            </a:r>
            <a:r>
              <a:rPr lang="id-ID" sz="2000" dirty="0" smtClean="0">
                <a:latin typeface="Times New Roman" pitchFamily="18" charset="0"/>
                <a:cs typeface="Times New Roman" pitchFamily="18" charset="0"/>
              </a:rPr>
              <a:t>.</a:t>
            </a:r>
          </a:p>
          <a:p>
            <a:pPr algn="just"/>
            <a:endParaRPr lang="id-ID" sz="2000" dirty="0">
              <a:latin typeface="Times New Roman" pitchFamily="18" charset="0"/>
              <a:cs typeface="Times New Roman" pitchFamily="18" charset="0"/>
            </a:endParaRPr>
          </a:p>
          <a:p>
            <a:pPr algn="just"/>
            <a:endParaRPr lang="id-ID" sz="2000" dirty="0">
              <a:latin typeface="Times New Roman" pitchFamily="18" charset="0"/>
              <a:cs typeface="Times New Roman" pitchFamily="18" charset="0"/>
            </a:endParaRPr>
          </a:p>
        </p:txBody>
      </p:sp>
      <p:sp>
        <p:nvSpPr>
          <p:cNvPr id="5" name="Title 1"/>
          <p:cNvSpPr txBox="1">
            <a:spLocks/>
          </p:cNvSpPr>
          <p:nvPr/>
        </p:nvSpPr>
        <p:spPr>
          <a:xfrm>
            <a:off x="5663952" y="18441"/>
            <a:ext cx="4752528" cy="59077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id-ID" sz="3200" b="1" dirty="0">
              <a:latin typeface="Times New Roman" pitchFamily="18" charset="0"/>
              <a:cs typeface="Times New Roman" pitchFamily="18" charset="0"/>
            </a:endParaRPr>
          </a:p>
        </p:txBody>
      </p:sp>
      <p:sp>
        <p:nvSpPr>
          <p:cNvPr id="3" name="Rectangle 2"/>
          <p:cNvSpPr/>
          <p:nvPr/>
        </p:nvSpPr>
        <p:spPr>
          <a:xfrm>
            <a:off x="720835" y="2100918"/>
            <a:ext cx="8608447" cy="400110"/>
          </a:xfrm>
          <a:prstGeom prst="rect">
            <a:avLst/>
          </a:prstGeom>
        </p:spPr>
        <p:txBody>
          <a:bodyPr wrap="none">
            <a:spAutoFit/>
          </a:bodyPr>
          <a:lstStyle/>
          <a:p>
            <a:r>
              <a:rPr lang="id-ID" sz="2000" b="1" dirty="0">
                <a:latin typeface="Times New Roman" pitchFamily="18" charset="0"/>
                <a:cs typeface="Times New Roman" pitchFamily="18" charset="0"/>
              </a:rPr>
              <a:t>Hipotesis pada penelitian ini menjawab rumusan masalah yang ketiga </a:t>
            </a:r>
            <a:r>
              <a:rPr lang="id-ID" sz="2000" b="1" dirty="0" smtClean="0">
                <a:latin typeface="Times New Roman" pitchFamily="18" charset="0"/>
                <a:cs typeface="Times New Roman" pitchFamily="18" charset="0"/>
              </a:rPr>
              <a:t>yaitu :</a:t>
            </a:r>
            <a:endParaRPr lang="id-ID" sz="2000" dirty="0"/>
          </a:p>
        </p:txBody>
      </p:sp>
      <p:sp>
        <p:nvSpPr>
          <p:cNvPr id="7" name="Rounded Rectangle 6"/>
          <p:cNvSpPr/>
          <p:nvPr/>
        </p:nvSpPr>
        <p:spPr>
          <a:xfrm>
            <a:off x="720835" y="3898384"/>
            <a:ext cx="10369152" cy="10081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endParaRPr lang="id-ID" sz="2000" b="1" dirty="0" smtClean="0">
              <a:latin typeface="Times New Roman" pitchFamily="18" charset="0"/>
              <a:cs typeface="Times New Roman" pitchFamily="18" charset="0"/>
            </a:endParaRPr>
          </a:p>
          <a:p>
            <a:pPr algn="just"/>
            <a:endParaRPr lang="id-ID" sz="2000" dirty="0">
              <a:latin typeface="Times New Roman" pitchFamily="18" charset="0"/>
              <a:cs typeface="Times New Roman" pitchFamily="18" charset="0"/>
            </a:endParaRPr>
          </a:p>
          <a:p>
            <a:pPr algn="just"/>
            <a:r>
              <a:rPr lang="id-ID" sz="2000" dirty="0" smtClean="0">
                <a:latin typeface="Times New Roman" pitchFamily="18" charset="0"/>
                <a:cs typeface="Times New Roman" pitchFamily="18" charset="0"/>
              </a:rPr>
              <a:t>H</a:t>
            </a:r>
            <a:r>
              <a:rPr lang="id-ID" sz="2000" baseline="-25000" dirty="0">
                <a:latin typeface="Times New Roman" pitchFamily="18" charset="0"/>
                <a:cs typeface="Times New Roman" pitchFamily="18" charset="0"/>
              </a:rPr>
              <a:t>1</a:t>
            </a:r>
            <a:r>
              <a:rPr lang="id-ID" sz="2000" dirty="0" smtClean="0">
                <a:latin typeface="Times New Roman" pitchFamily="18" charset="0"/>
                <a:cs typeface="Times New Roman" pitchFamily="18" charset="0"/>
              </a:rPr>
              <a:t> </a:t>
            </a:r>
            <a:r>
              <a:rPr lang="id-ID" sz="2000" dirty="0">
                <a:latin typeface="Times New Roman" pitchFamily="18" charset="0"/>
                <a:cs typeface="Times New Roman" pitchFamily="18" charset="0"/>
              </a:rPr>
              <a:t>= </a:t>
            </a:r>
            <a:r>
              <a:rPr lang="id-ID" sz="2000" dirty="0" smtClean="0">
                <a:latin typeface="Times New Roman" pitchFamily="18" charset="0"/>
                <a:cs typeface="Times New Roman" pitchFamily="18" charset="0"/>
              </a:rPr>
              <a:t>Terdapat </a:t>
            </a:r>
            <a:r>
              <a:rPr lang="id-ID" sz="2000" dirty="0">
                <a:latin typeface="Times New Roman" pitchFamily="18" charset="0"/>
                <a:cs typeface="Times New Roman" pitchFamily="18" charset="0"/>
              </a:rPr>
              <a:t>hubungan antara karakteristik </a:t>
            </a:r>
            <a:r>
              <a:rPr lang="id-ID" sz="2000" dirty="0" smtClean="0">
                <a:latin typeface="Times New Roman" pitchFamily="18" charset="0"/>
                <a:cs typeface="Times New Roman" pitchFamily="18" charset="0"/>
              </a:rPr>
              <a:t>sosidemografi </a:t>
            </a:r>
            <a:r>
              <a:rPr lang="id-ID" sz="2000" dirty="0">
                <a:latin typeface="Times New Roman" pitchFamily="18" charset="0"/>
                <a:cs typeface="Times New Roman" pitchFamily="18" charset="0"/>
              </a:rPr>
              <a:t>dengan kualitas hidup pasien hipertensi rawat jalan di Puskesmas Kayutangi Banjarmasin</a:t>
            </a:r>
            <a:r>
              <a:rPr lang="id-ID" sz="2000" dirty="0" smtClean="0">
                <a:latin typeface="Times New Roman" pitchFamily="18" charset="0"/>
                <a:cs typeface="Times New Roman" pitchFamily="18" charset="0"/>
              </a:rPr>
              <a:t>.</a:t>
            </a:r>
          </a:p>
          <a:p>
            <a:pPr algn="just"/>
            <a:endParaRPr lang="id-ID" sz="2000" dirty="0">
              <a:latin typeface="Times New Roman" pitchFamily="18" charset="0"/>
              <a:cs typeface="Times New Roman" pitchFamily="18" charset="0"/>
            </a:endParaRPr>
          </a:p>
          <a:p>
            <a:pPr algn="just"/>
            <a:endParaRPr lang="id-ID" sz="2000" dirty="0">
              <a:latin typeface="Times New Roman" pitchFamily="18" charset="0"/>
              <a:cs typeface="Times New Roman" pitchFamily="18" charset="0"/>
            </a:endParaRPr>
          </a:p>
        </p:txBody>
      </p:sp>
    </p:spTree>
    <p:extLst>
      <p:ext uri="{BB962C8B-B14F-4D97-AF65-F5344CB8AC3E}">
        <p14:creationId xmlns:p14="http://schemas.microsoft.com/office/powerpoint/2010/main" val="4135892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3664929" y="476672"/>
            <a:ext cx="4824536" cy="576065"/>
          </a:xfrm>
        </p:spPr>
        <p:txBody>
          <a:bodyPr>
            <a:normAutofit/>
          </a:bodyPr>
          <a:lstStyle/>
          <a:p>
            <a:pPr algn="ctr"/>
            <a:r>
              <a:rPr lang="id-ID" sz="2800" b="1" dirty="0" smtClean="0">
                <a:latin typeface="Times New Roman" pitchFamily="18" charset="0"/>
                <a:cs typeface="Times New Roman" pitchFamily="18" charset="0"/>
              </a:rPr>
              <a:t>METODE PENELITIAN</a:t>
            </a:r>
            <a:endParaRPr lang="id-ID" sz="2800" b="1" dirty="0">
              <a:latin typeface="Times New Roman" pitchFamily="18" charset="0"/>
              <a:cs typeface="Times New Roman" pitchFamily="18" charset="0"/>
            </a:endParaRPr>
          </a:p>
        </p:txBody>
      </p:sp>
      <p:sp>
        <p:nvSpPr>
          <p:cNvPr id="3" name="Text Placeholder 2"/>
          <p:cNvSpPr>
            <a:spLocks noGrp="1"/>
          </p:cNvSpPr>
          <p:nvPr>
            <p:ph type="body" idx="1"/>
          </p:nvPr>
        </p:nvSpPr>
        <p:spPr>
          <a:xfrm>
            <a:off x="938387" y="1099592"/>
            <a:ext cx="3169568" cy="667271"/>
          </a:xfrm>
        </p:spPr>
        <p:txBody>
          <a:bodyPr>
            <a:normAutofit/>
          </a:bodyPr>
          <a:lstStyle/>
          <a:p>
            <a:pPr marL="114300" indent="0">
              <a:buNone/>
            </a:pPr>
            <a:r>
              <a:rPr lang="id-ID" sz="2000" b="1" dirty="0" smtClean="0"/>
              <a:t>Jenis Penelitian</a:t>
            </a:r>
          </a:p>
        </p:txBody>
      </p:sp>
      <p:sp>
        <p:nvSpPr>
          <p:cNvPr id="4" name="Text Placeholder 2"/>
          <p:cNvSpPr txBox="1">
            <a:spLocks/>
          </p:cNvSpPr>
          <p:nvPr/>
        </p:nvSpPr>
        <p:spPr>
          <a:xfrm>
            <a:off x="765628" y="1556792"/>
            <a:ext cx="10297144" cy="6672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endParaRPr lang="id-ID" sz="1800" dirty="0" smtClean="0"/>
          </a:p>
        </p:txBody>
      </p:sp>
      <p:sp>
        <p:nvSpPr>
          <p:cNvPr id="5" name="Text Placeholder 2"/>
          <p:cNvSpPr txBox="1">
            <a:spLocks/>
          </p:cNvSpPr>
          <p:nvPr/>
        </p:nvSpPr>
        <p:spPr>
          <a:xfrm>
            <a:off x="941292" y="2420888"/>
            <a:ext cx="3240359" cy="4990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id-ID" sz="1800" b="1" dirty="0" smtClean="0"/>
              <a:t>Waktu dan Tempat Penelitian</a:t>
            </a:r>
          </a:p>
        </p:txBody>
      </p:sp>
      <p:sp>
        <p:nvSpPr>
          <p:cNvPr id="7" name="Text Placeholder 2"/>
          <p:cNvSpPr txBox="1">
            <a:spLocks/>
          </p:cNvSpPr>
          <p:nvPr/>
        </p:nvSpPr>
        <p:spPr>
          <a:xfrm>
            <a:off x="941554" y="3501008"/>
            <a:ext cx="3367007" cy="54965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id-ID" sz="1800" b="1" dirty="0" smtClean="0"/>
              <a:t>Populasi dan Sampel</a:t>
            </a:r>
          </a:p>
        </p:txBody>
      </p:sp>
      <p:sp>
        <p:nvSpPr>
          <p:cNvPr id="6" name="Rounded Rectangle 5"/>
          <p:cNvSpPr/>
          <p:nvPr/>
        </p:nvSpPr>
        <p:spPr>
          <a:xfrm>
            <a:off x="1127448" y="1766863"/>
            <a:ext cx="1656184" cy="457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smtClean="0">
                <a:latin typeface="Times New Roman" pitchFamily="18" charset="0"/>
                <a:cs typeface="Times New Roman" pitchFamily="18" charset="0"/>
              </a:rPr>
              <a:t>Obsevasional </a:t>
            </a:r>
            <a:endParaRPr lang="id-ID" sz="1800" dirty="0">
              <a:latin typeface="Times New Roman" pitchFamily="18" charset="0"/>
              <a:cs typeface="Times New Roman" pitchFamily="18" charset="0"/>
            </a:endParaRPr>
          </a:p>
        </p:txBody>
      </p:sp>
      <p:sp>
        <p:nvSpPr>
          <p:cNvPr id="12" name="Rounded Rectangle 11"/>
          <p:cNvSpPr/>
          <p:nvPr/>
        </p:nvSpPr>
        <p:spPr>
          <a:xfrm>
            <a:off x="3224839" y="1766863"/>
            <a:ext cx="1656184" cy="457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i="1" dirty="0" smtClean="0">
                <a:latin typeface="Times New Roman" pitchFamily="18" charset="0"/>
                <a:cs typeface="Times New Roman" pitchFamily="18" charset="0"/>
              </a:rPr>
              <a:t>Cross sectional</a:t>
            </a:r>
            <a:endParaRPr lang="id-ID" sz="1800" i="1" dirty="0">
              <a:latin typeface="Times New Roman" pitchFamily="18" charset="0"/>
              <a:cs typeface="Times New Roman" pitchFamily="18" charset="0"/>
            </a:endParaRPr>
          </a:p>
        </p:txBody>
      </p:sp>
      <p:sp>
        <p:nvSpPr>
          <p:cNvPr id="8" name="Right Arrow 7"/>
          <p:cNvSpPr/>
          <p:nvPr/>
        </p:nvSpPr>
        <p:spPr>
          <a:xfrm>
            <a:off x="2823380" y="1861845"/>
            <a:ext cx="370783" cy="2181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13" name="Rounded Rectangle 12"/>
          <p:cNvSpPr/>
          <p:nvPr/>
        </p:nvSpPr>
        <p:spPr>
          <a:xfrm>
            <a:off x="1127448" y="2919982"/>
            <a:ext cx="3753575" cy="457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smtClean="0">
                <a:latin typeface="Times New Roman" pitchFamily="18" charset="0"/>
                <a:cs typeface="Times New Roman" pitchFamily="18" charset="0"/>
              </a:rPr>
              <a:t>Puskesmas Kayutangi Banjarmasin </a:t>
            </a:r>
            <a:endParaRPr lang="id-ID" sz="1800" dirty="0">
              <a:latin typeface="Times New Roman" pitchFamily="18" charset="0"/>
              <a:cs typeface="Times New Roman" pitchFamily="18" charset="0"/>
            </a:endParaRPr>
          </a:p>
        </p:txBody>
      </p:sp>
      <p:sp>
        <p:nvSpPr>
          <p:cNvPr id="14" name="Rounded Rectangle 13"/>
          <p:cNvSpPr/>
          <p:nvPr/>
        </p:nvSpPr>
        <p:spPr>
          <a:xfrm>
            <a:off x="5617489" y="2919982"/>
            <a:ext cx="2983190" cy="457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smtClean="0">
                <a:latin typeface="Times New Roman" pitchFamily="18" charset="0"/>
                <a:cs typeface="Times New Roman" pitchFamily="18" charset="0"/>
              </a:rPr>
              <a:t> </a:t>
            </a:r>
            <a:r>
              <a:rPr lang="id-ID" sz="1800" dirty="0" smtClean="0">
                <a:latin typeface="Times New Roman" pitchFamily="18" charset="0"/>
                <a:cs typeface="Times New Roman" pitchFamily="18" charset="0"/>
              </a:rPr>
              <a:t>Agsustus 2024  </a:t>
            </a:r>
            <a:endParaRPr lang="id-ID" sz="1800" dirty="0">
              <a:latin typeface="Times New Roman" pitchFamily="18" charset="0"/>
              <a:cs typeface="Times New Roman" pitchFamily="18" charset="0"/>
            </a:endParaRPr>
          </a:p>
        </p:txBody>
      </p:sp>
      <p:sp>
        <p:nvSpPr>
          <p:cNvPr id="15" name="Rectangle 14"/>
          <p:cNvSpPr/>
          <p:nvPr/>
        </p:nvSpPr>
        <p:spPr>
          <a:xfrm>
            <a:off x="5047522" y="3063205"/>
            <a:ext cx="430329" cy="8118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16" name="Rounded Rectangle 15"/>
          <p:cNvSpPr/>
          <p:nvPr/>
        </p:nvSpPr>
        <p:spPr>
          <a:xfrm>
            <a:off x="1127447" y="4050667"/>
            <a:ext cx="3456385" cy="1394557"/>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b="1" dirty="0" smtClean="0">
                <a:latin typeface="Times New Roman" pitchFamily="18" charset="0"/>
                <a:cs typeface="Times New Roman" pitchFamily="18" charset="0"/>
              </a:rPr>
              <a:t>Populasi :</a:t>
            </a:r>
          </a:p>
          <a:p>
            <a:pPr algn="ctr"/>
            <a:r>
              <a:rPr lang="id-ID" sz="1800" dirty="0" smtClean="0">
                <a:latin typeface="Times New Roman" pitchFamily="18" charset="0"/>
                <a:cs typeface="Times New Roman" pitchFamily="18" charset="0"/>
              </a:rPr>
              <a:t>Pasien hipertensi rawat jalan yang berobat di Puskesmas Kayutangi Banjarmasin periode Agustus 2024 baik umum atau BPJS</a:t>
            </a:r>
            <a:endParaRPr lang="id-ID" sz="1800" dirty="0">
              <a:latin typeface="Times New Roman" pitchFamily="18" charset="0"/>
              <a:cs typeface="Times New Roman" pitchFamily="18" charset="0"/>
            </a:endParaRPr>
          </a:p>
        </p:txBody>
      </p:sp>
      <p:sp>
        <p:nvSpPr>
          <p:cNvPr id="17" name="Rounded Rectangle 16"/>
          <p:cNvSpPr/>
          <p:nvPr/>
        </p:nvSpPr>
        <p:spPr>
          <a:xfrm>
            <a:off x="5047522" y="4050667"/>
            <a:ext cx="3445355" cy="1394557"/>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b="1" dirty="0" smtClean="0">
                <a:latin typeface="Times New Roman" pitchFamily="18" charset="0"/>
                <a:cs typeface="Times New Roman" pitchFamily="18" charset="0"/>
              </a:rPr>
              <a:t>Sampel :</a:t>
            </a:r>
          </a:p>
          <a:p>
            <a:pPr algn="ctr"/>
            <a:endParaRPr lang="id-ID" sz="1800" dirty="0" smtClean="0">
              <a:latin typeface="Times New Roman" pitchFamily="18" charset="0"/>
              <a:cs typeface="Times New Roman" pitchFamily="18" charset="0"/>
            </a:endParaRPr>
          </a:p>
          <a:p>
            <a:pPr algn="ctr"/>
            <a:endParaRPr lang="id-ID" sz="1800" dirty="0" smtClean="0">
              <a:latin typeface="Times New Roman" pitchFamily="18" charset="0"/>
              <a:cs typeface="Times New Roman" pitchFamily="18" charset="0"/>
            </a:endParaRPr>
          </a:p>
          <a:p>
            <a:pPr algn="ctr"/>
            <a:r>
              <a:rPr lang="id-ID" sz="1800" dirty="0" smtClean="0">
                <a:latin typeface="Times New Roman" pitchFamily="18" charset="0"/>
                <a:cs typeface="Times New Roman" pitchFamily="18" charset="0"/>
              </a:rPr>
              <a:t>Populasi yang memenuhi kriteria inklusi</a:t>
            </a:r>
            <a:endParaRPr lang="id-ID" sz="1800" dirty="0">
              <a:latin typeface="Times New Roman" pitchFamily="18" charset="0"/>
              <a:cs typeface="Times New Roman" pitchFamily="18" charset="0"/>
            </a:endParaRPr>
          </a:p>
        </p:txBody>
      </p:sp>
      <p:sp>
        <p:nvSpPr>
          <p:cNvPr id="18" name="Rounded Rectangle 17"/>
          <p:cNvSpPr/>
          <p:nvPr/>
        </p:nvSpPr>
        <p:spPr>
          <a:xfrm>
            <a:off x="5600721" y="1499627"/>
            <a:ext cx="1481386" cy="36221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a:latin typeface="Times New Roman" pitchFamily="18" charset="0"/>
                <a:cs typeface="Times New Roman" pitchFamily="18" charset="0"/>
              </a:rPr>
              <a:t>R</a:t>
            </a:r>
            <a:r>
              <a:rPr lang="id-ID" sz="1800" dirty="0" smtClean="0">
                <a:latin typeface="Times New Roman" pitchFamily="18" charset="0"/>
                <a:cs typeface="Times New Roman" pitchFamily="18" charset="0"/>
              </a:rPr>
              <a:t>etrospektif</a:t>
            </a:r>
            <a:endParaRPr lang="id-ID" sz="1800" dirty="0">
              <a:latin typeface="Times New Roman" pitchFamily="18" charset="0"/>
              <a:cs typeface="Times New Roman" pitchFamily="18" charset="0"/>
            </a:endParaRPr>
          </a:p>
        </p:txBody>
      </p:sp>
      <p:sp>
        <p:nvSpPr>
          <p:cNvPr id="19" name="Rounded Rectangle 18"/>
          <p:cNvSpPr/>
          <p:nvPr/>
        </p:nvSpPr>
        <p:spPr>
          <a:xfrm>
            <a:off x="5617489" y="2224063"/>
            <a:ext cx="1481386" cy="36221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a:latin typeface="Times New Roman" pitchFamily="18" charset="0"/>
                <a:cs typeface="Times New Roman" pitchFamily="18" charset="0"/>
              </a:rPr>
              <a:t>P</a:t>
            </a:r>
            <a:r>
              <a:rPr lang="id-ID" sz="1800" dirty="0" smtClean="0">
                <a:latin typeface="Times New Roman" pitchFamily="18" charset="0"/>
                <a:cs typeface="Times New Roman" pitchFamily="18" charset="0"/>
              </a:rPr>
              <a:t>rospektif</a:t>
            </a:r>
            <a:endParaRPr lang="id-ID" sz="1800" dirty="0">
              <a:latin typeface="Times New Roman" pitchFamily="18" charset="0"/>
              <a:cs typeface="Times New Roman" pitchFamily="18" charset="0"/>
            </a:endParaRPr>
          </a:p>
        </p:txBody>
      </p:sp>
      <p:sp>
        <p:nvSpPr>
          <p:cNvPr id="20" name="Right Arrow 19"/>
          <p:cNvSpPr/>
          <p:nvPr/>
        </p:nvSpPr>
        <p:spPr>
          <a:xfrm rot="20362443">
            <a:off x="5047522" y="1651701"/>
            <a:ext cx="370783" cy="2181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21" name="Right Arrow 20"/>
          <p:cNvSpPr/>
          <p:nvPr/>
        </p:nvSpPr>
        <p:spPr>
          <a:xfrm rot="1502149">
            <a:off x="5047521" y="2123322"/>
            <a:ext cx="370783" cy="2181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22" name="Right Arrow 21"/>
          <p:cNvSpPr/>
          <p:nvPr/>
        </p:nvSpPr>
        <p:spPr>
          <a:xfrm>
            <a:off x="7245615" y="1571930"/>
            <a:ext cx="370783" cy="2181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23" name="Right Arrow 22"/>
          <p:cNvSpPr/>
          <p:nvPr/>
        </p:nvSpPr>
        <p:spPr>
          <a:xfrm>
            <a:off x="7245614" y="2296094"/>
            <a:ext cx="370783" cy="2181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24" name="Rounded Rectangle 23"/>
          <p:cNvSpPr/>
          <p:nvPr/>
        </p:nvSpPr>
        <p:spPr>
          <a:xfrm>
            <a:off x="7752184" y="1511545"/>
            <a:ext cx="1656184" cy="36221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smtClean="0">
                <a:latin typeface="Times New Roman" pitchFamily="18" charset="0"/>
                <a:cs typeface="Times New Roman" pitchFamily="18" charset="0"/>
              </a:rPr>
              <a:t>Rekam medik</a:t>
            </a:r>
            <a:endParaRPr lang="id-ID" sz="1800" dirty="0">
              <a:latin typeface="Times New Roman" pitchFamily="18" charset="0"/>
              <a:cs typeface="Times New Roman" pitchFamily="18" charset="0"/>
            </a:endParaRPr>
          </a:p>
        </p:txBody>
      </p:sp>
      <p:sp>
        <p:nvSpPr>
          <p:cNvPr id="25" name="Rounded Rectangle 24"/>
          <p:cNvSpPr/>
          <p:nvPr/>
        </p:nvSpPr>
        <p:spPr>
          <a:xfrm>
            <a:off x="7752184" y="2244317"/>
            <a:ext cx="1481386" cy="36221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smtClean="0">
                <a:latin typeface="Times New Roman" pitchFamily="18" charset="0"/>
                <a:cs typeface="Times New Roman" pitchFamily="18" charset="0"/>
              </a:rPr>
              <a:t>SF-6D</a:t>
            </a:r>
            <a:endParaRPr lang="id-ID" sz="1800" dirty="0">
              <a:latin typeface="Times New Roman" pitchFamily="18" charset="0"/>
              <a:cs typeface="Times New Roman" pitchFamily="18" charset="0"/>
            </a:endParaRPr>
          </a:p>
        </p:txBody>
      </p:sp>
      <p:sp>
        <p:nvSpPr>
          <p:cNvPr id="26" name="Rounded Rectangle 25"/>
          <p:cNvSpPr/>
          <p:nvPr/>
        </p:nvSpPr>
        <p:spPr>
          <a:xfrm>
            <a:off x="10128448" y="1766863"/>
            <a:ext cx="1481386" cy="681113"/>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800" dirty="0" smtClean="0">
                <a:latin typeface="Times New Roman" pitchFamily="18" charset="0"/>
                <a:cs typeface="Times New Roman" pitchFamily="18" charset="0"/>
              </a:rPr>
              <a:t>Deskriptif</a:t>
            </a:r>
          </a:p>
          <a:p>
            <a:pPr algn="ctr"/>
            <a:r>
              <a:rPr lang="id-ID" sz="1800" dirty="0" smtClean="0">
                <a:latin typeface="Times New Roman" pitchFamily="18" charset="0"/>
                <a:cs typeface="Times New Roman" pitchFamily="18" charset="0"/>
              </a:rPr>
              <a:t>Analitik</a:t>
            </a:r>
            <a:endParaRPr lang="id-ID" sz="1800" dirty="0">
              <a:latin typeface="Times New Roman" pitchFamily="18" charset="0"/>
              <a:cs typeface="Times New Roman" pitchFamily="18" charset="0"/>
            </a:endParaRPr>
          </a:p>
        </p:txBody>
      </p:sp>
      <p:sp>
        <p:nvSpPr>
          <p:cNvPr id="28" name="Right Arrow 27"/>
          <p:cNvSpPr/>
          <p:nvPr/>
        </p:nvSpPr>
        <p:spPr>
          <a:xfrm>
            <a:off x="9624392" y="1970922"/>
            <a:ext cx="370783" cy="2181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606664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3359696" y="262904"/>
            <a:ext cx="5283696" cy="703780"/>
          </a:xfrm>
        </p:spPr>
        <p:txBody>
          <a:bodyPr>
            <a:normAutofit/>
          </a:bodyPr>
          <a:lstStyle/>
          <a:p>
            <a:pPr algn="ctr"/>
            <a:r>
              <a:rPr lang="id-ID" sz="2400" b="1" dirty="0" smtClean="0">
                <a:latin typeface="Times New Roman" pitchFamily="18" charset="0"/>
                <a:cs typeface="Times New Roman" pitchFamily="18" charset="0"/>
              </a:rPr>
              <a:t>METODE PENELITIAN</a:t>
            </a:r>
            <a:endParaRPr lang="id-ID" sz="2400" b="1" dirty="0">
              <a:latin typeface="Times New Roman" pitchFamily="18" charset="0"/>
              <a:cs typeface="Times New Roman" pitchFamily="18" charset="0"/>
            </a:endParaRPr>
          </a:p>
        </p:txBody>
      </p:sp>
      <p:sp>
        <p:nvSpPr>
          <p:cNvPr id="3" name="Text Placeholder 2"/>
          <p:cNvSpPr>
            <a:spLocks noGrp="1"/>
          </p:cNvSpPr>
          <p:nvPr>
            <p:ph type="body" idx="1"/>
          </p:nvPr>
        </p:nvSpPr>
        <p:spPr>
          <a:xfrm>
            <a:off x="765556" y="1124744"/>
            <a:ext cx="3169568" cy="667271"/>
          </a:xfrm>
        </p:spPr>
        <p:txBody>
          <a:bodyPr>
            <a:normAutofit/>
          </a:bodyPr>
          <a:lstStyle/>
          <a:p>
            <a:pPr marL="114300" indent="0">
              <a:buNone/>
            </a:pPr>
            <a:r>
              <a:rPr lang="id-ID" sz="2000" b="1" dirty="0" smtClean="0"/>
              <a:t>Kriteria Inklusi</a:t>
            </a:r>
          </a:p>
        </p:txBody>
      </p:sp>
      <p:sp>
        <p:nvSpPr>
          <p:cNvPr id="5" name="Text Placeholder 2"/>
          <p:cNvSpPr txBox="1">
            <a:spLocks/>
          </p:cNvSpPr>
          <p:nvPr/>
        </p:nvSpPr>
        <p:spPr>
          <a:xfrm>
            <a:off x="4439816" y="1036436"/>
            <a:ext cx="4858245" cy="66727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id-ID" sz="2000" b="1" dirty="0" smtClean="0"/>
              <a:t>Kriteria Eksklusi</a:t>
            </a:r>
          </a:p>
        </p:txBody>
      </p:sp>
      <p:sp>
        <p:nvSpPr>
          <p:cNvPr id="7" name="Text Placeholder 2"/>
          <p:cNvSpPr txBox="1">
            <a:spLocks/>
          </p:cNvSpPr>
          <p:nvPr/>
        </p:nvSpPr>
        <p:spPr>
          <a:xfrm>
            <a:off x="7904699" y="1051486"/>
            <a:ext cx="10297144" cy="6672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r>
              <a:rPr lang="id-ID" sz="1800" b="1" dirty="0" smtClean="0"/>
              <a:t>Metode Pengambilan Sampel</a:t>
            </a:r>
          </a:p>
        </p:txBody>
      </p:sp>
      <p:sp>
        <p:nvSpPr>
          <p:cNvPr id="9" name="Rounded Rectangle 8"/>
          <p:cNvSpPr/>
          <p:nvPr/>
        </p:nvSpPr>
        <p:spPr>
          <a:xfrm>
            <a:off x="263353" y="1703707"/>
            <a:ext cx="3024336" cy="179730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lgn="just">
              <a:buFont typeface="+mj-lt"/>
              <a:buAutoNum type="arabicPeriod"/>
            </a:pPr>
            <a:r>
              <a:rPr lang="id-ID" sz="1600" dirty="0">
                <a:latin typeface="Times New Roman" pitchFamily="18" charset="0"/>
                <a:cs typeface="Times New Roman" pitchFamily="18" charset="0"/>
              </a:rPr>
              <a:t>Pasien berusia </a:t>
            </a:r>
            <a:r>
              <a:rPr lang="id-ID" sz="1600" dirty="0" smtClean="0">
                <a:latin typeface="Times New Roman" pitchFamily="18" charset="0"/>
                <a:cs typeface="Times New Roman" pitchFamily="18" charset="0"/>
              </a:rPr>
              <a:t> 18 – 57 tahun</a:t>
            </a:r>
            <a:endParaRPr lang="id-ID" sz="1600" dirty="0">
              <a:latin typeface="Times New Roman" pitchFamily="18" charset="0"/>
              <a:cs typeface="Times New Roman" pitchFamily="18" charset="0"/>
            </a:endParaRPr>
          </a:p>
          <a:p>
            <a:pPr marL="342900" indent="-342900" algn="just">
              <a:buFont typeface="+mj-lt"/>
              <a:buAutoNum type="arabicPeriod"/>
            </a:pPr>
            <a:r>
              <a:rPr lang="id-ID" sz="1600" dirty="0">
                <a:latin typeface="Times New Roman" pitchFamily="18" charset="0"/>
                <a:cs typeface="Times New Roman" pitchFamily="18" charset="0"/>
              </a:rPr>
              <a:t>Pasien hipertensi </a:t>
            </a:r>
            <a:r>
              <a:rPr lang="id-ID" sz="1600" dirty="0" smtClean="0">
                <a:latin typeface="Times New Roman" pitchFamily="18" charset="0"/>
                <a:cs typeface="Times New Roman" pitchFamily="18" charset="0"/>
              </a:rPr>
              <a:t>dengan kategori tingkat 1 dan 2</a:t>
            </a:r>
          </a:p>
          <a:p>
            <a:pPr marL="342900" indent="-342900" algn="just">
              <a:buFont typeface="+mj-lt"/>
              <a:buAutoNum type="arabicPeriod"/>
            </a:pPr>
            <a:r>
              <a:rPr lang="id-ID" sz="1600" dirty="0" smtClean="0">
                <a:latin typeface="Times New Roman" pitchFamily="18" charset="0"/>
                <a:cs typeface="Times New Roman" pitchFamily="18" charset="0"/>
              </a:rPr>
              <a:t>Bersedia </a:t>
            </a:r>
            <a:r>
              <a:rPr lang="id-ID" sz="1600" dirty="0">
                <a:latin typeface="Times New Roman" pitchFamily="18" charset="0"/>
                <a:cs typeface="Times New Roman" pitchFamily="18" charset="0"/>
              </a:rPr>
              <a:t>menjadi responden dengan mengisi </a:t>
            </a:r>
            <a:r>
              <a:rPr lang="id-ID" sz="1600" i="1" dirty="0">
                <a:latin typeface="Times New Roman" pitchFamily="18" charset="0"/>
                <a:cs typeface="Times New Roman" pitchFamily="18" charset="0"/>
              </a:rPr>
              <a:t>informed contsent </a:t>
            </a:r>
          </a:p>
        </p:txBody>
      </p:sp>
      <p:sp>
        <p:nvSpPr>
          <p:cNvPr id="10" name="Rounded Rectangle 9"/>
          <p:cNvSpPr/>
          <p:nvPr/>
        </p:nvSpPr>
        <p:spPr>
          <a:xfrm>
            <a:off x="4007769" y="1718757"/>
            <a:ext cx="3024336" cy="178225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lgn="just">
              <a:buFont typeface="+mj-lt"/>
              <a:buAutoNum type="arabicPeriod"/>
            </a:pPr>
            <a:r>
              <a:rPr lang="id-ID" sz="1600" dirty="0">
                <a:latin typeface="Times New Roman" pitchFamily="18" charset="0"/>
                <a:cs typeface="Times New Roman" pitchFamily="18" charset="0"/>
              </a:rPr>
              <a:t>Disabilitas seperti buta dan </a:t>
            </a:r>
            <a:r>
              <a:rPr lang="id-ID" sz="1600" dirty="0" smtClean="0">
                <a:latin typeface="Times New Roman" pitchFamily="18" charset="0"/>
                <a:cs typeface="Times New Roman" pitchFamily="18" charset="0"/>
              </a:rPr>
              <a:t>tuli</a:t>
            </a:r>
          </a:p>
          <a:p>
            <a:pPr marL="342900" indent="-342900" algn="just">
              <a:buFont typeface="+mj-lt"/>
              <a:buAutoNum type="arabicPeriod"/>
            </a:pPr>
            <a:r>
              <a:rPr lang="id-ID" sz="1600" dirty="0" smtClean="0">
                <a:latin typeface="Times New Roman" pitchFamily="18" charset="0"/>
                <a:cs typeface="Times New Roman" pitchFamily="18" charset="0"/>
              </a:rPr>
              <a:t>Pasien </a:t>
            </a:r>
            <a:r>
              <a:rPr lang="id-ID" sz="1600" dirty="0">
                <a:latin typeface="Times New Roman" pitchFamily="18" charset="0"/>
                <a:cs typeface="Times New Roman" pitchFamily="18" charset="0"/>
              </a:rPr>
              <a:t>yang pertama kali terdiagnosis hipertensi</a:t>
            </a:r>
          </a:p>
        </p:txBody>
      </p:sp>
      <p:sp>
        <p:nvSpPr>
          <p:cNvPr id="11" name="Rounded Rectangle 10"/>
          <p:cNvSpPr/>
          <p:nvPr/>
        </p:nvSpPr>
        <p:spPr>
          <a:xfrm>
            <a:off x="7904699" y="1718757"/>
            <a:ext cx="3302503" cy="178225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1600" dirty="0"/>
              <a:t> </a:t>
            </a:r>
            <a:r>
              <a:rPr lang="id-ID" sz="1600" dirty="0" smtClean="0">
                <a:latin typeface="Times New Roman" pitchFamily="18" charset="0"/>
                <a:cs typeface="Times New Roman" pitchFamily="18" charset="0"/>
              </a:rPr>
              <a:t>Pengambilan sampel </a:t>
            </a:r>
            <a:r>
              <a:rPr lang="id-ID" sz="1600" dirty="0">
                <a:latin typeface="Times New Roman" pitchFamily="18" charset="0"/>
                <a:cs typeface="Times New Roman" pitchFamily="18" charset="0"/>
              </a:rPr>
              <a:t>dengan teknik </a:t>
            </a:r>
            <a:r>
              <a:rPr lang="id-ID" sz="1600" i="1" dirty="0">
                <a:latin typeface="Times New Roman" pitchFamily="18" charset="0"/>
                <a:cs typeface="Times New Roman" pitchFamily="18" charset="0"/>
              </a:rPr>
              <a:t>consecutive sampling</a:t>
            </a:r>
            <a:r>
              <a:rPr lang="id-ID" sz="1600" dirty="0">
                <a:latin typeface="Times New Roman" pitchFamily="18" charset="0"/>
                <a:cs typeface="Times New Roman" pitchFamily="18" charset="0"/>
              </a:rPr>
              <a:t> </a:t>
            </a:r>
            <a:r>
              <a:rPr lang="id-ID" sz="1600" dirty="0" smtClean="0">
                <a:latin typeface="Times New Roman" pitchFamily="18" charset="0"/>
                <a:cs typeface="Times New Roman" pitchFamily="18" charset="0"/>
              </a:rPr>
              <a:t>yang memenuhi kriteria inklusi</a:t>
            </a:r>
            <a:endParaRPr lang="id-ID" sz="1600" dirty="0">
              <a:latin typeface="Times New Roman" pitchFamily="18" charset="0"/>
              <a:cs typeface="Times New Roman" pitchFamily="18" charset="0"/>
            </a:endParaRPr>
          </a:p>
        </p:txBody>
      </p:sp>
      <p:sp>
        <p:nvSpPr>
          <p:cNvPr id="12" name="Text Placeholder 2"/>
          <p:cNvSpPr txBox="1">
            <a:spLocks/>
          </p:cNvSpPr>
          <p:nvPr/>
        </p:nvSpPr>
        <p:spPr>
          <a:xfrm>
            <a:off x="2063552" y="3769840"/>
            <a:ext cx="3169568" cy="66727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buFont typeface="Arial"/>
              <a:buNone/>
            </a:pPr>
            <a:r>
              <a:rPr lang="id-ID" sz="2000" b="1" dirty="0" smtClean="0"/>
              <a:t>Variabel Terikat</a:t>
            </a:r>
          </a:p>
        </p:txBody>
      </p:sp>
      <p:sp>
        <p:nvSpPr>
          <p:cNvPr id="13" name="Text Placeholder 2"/>
          <p:cNvSpPr txBox="1">
            <a:spLocks/>
          </p:cNvSpPr>
          <p:nvPr/>
        </p:nvSpPr>
        <p:spPr>
          <a:xfrm>
            <a:off x="5951984" y="3769840"/>
            <a:ext cx="3169568" cy="66727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buFont typeface="Arial"/>
              <a:buNone/>
            </a:pPr>
            <a:r>
              <a:rPr lang="id-ID" sz="2000" b="1" dirty="0" smtClean="0"/>
              <a:t>Variabel Bebas</a:t>
            </a:r>
          </a:p>
        </p:txBody>
      </p:sp>
      <p:sp>
        <p:nvSpPr>
          <p:cNvPr id="14" name="Rounded Rectangle 13"/>
          <p:cNvSpPr/>
          <p:nvPr/>
        </p:nvSpPr>
        <p:spPr>
          <a:xfrm>
            <a:off x="2207568" y="4293097"/>
            <a:ext cx="3025552" cy="16561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600" dirty="0">
                <a:latin typeface="Times New Roman" pitchFamily="18" charset="0"/>
                <a:cs typeface="Times New Roman" pitchFamily="18" charset="0"/>
              </a:rPr>
              <a:t>Kualitas hidup pasien hipertensi rawat jalan yang melakukan pengobatan di Puskesmas </a:t>
            </a:r>
            <a:r>
              <a:rPr lang="id-ID" sz="1600" dirty="0" smtClean="0">
                <a:latin typeface="Times New Roman" pitchFamily="18" charset="0"/>
                <a:cs typeface="Times New Roman" pitchFamily="18" charset="0"/>
              </a:rPr>
              <a:t>Kayutangi </a:t>
            </a:r>
            <a:r>
              <a:rPr lang="id-ID" sz="1600" dirty="0">
                <a:latin typeface="Times New Roman" pitchFamily="18" charset="0"/>
                <a:cs typeface="Times New Roman" pitchFamily="18" charset="0"/>
              </a:rPr>
              <a:t>Banjarmasin.</a:t>
            </a:r>
          </a:p>
        </p:txBody>
      </p:sp>
      <p:sp>
        <p:nvSpPr>
          <p:cNvPr id="15" name="Rounded Rectangle 14"/>
          <p:cNvSpPr/>
          <p:nvPr/>
        </p:nvSpPr>
        <p:spPr>
          <a:xfrm>
            <a:off x="6096001" y="4293096"/>
            <a:ext cx="3202060" cy="165618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1600" dirty="0">
                <a:latin typeface="Times New Roman" pitchFamily="18" charset="0"/>
                <a:cs typeface="Times New Roman" pitchFamily="18" charset="0"/>
              </a:rPr>
              <a:t>Karakteristik </a:t>
            </a:r>
            <a:r>
              <a:rPr lang="id-ID" sz="1600" dirty="0" smtClean="0">
                <a:latin typeface="Times New Roman" pitchFamily="18" charset="0"/>
                <a:cs typeface="Times New Roman" pitchFamily="18" charset="0"/>
              </a:rPr>
              <a:t>sosiodemografi pasein </a:t>
            </a:r>
            <a:r>
              <a:rPr lang="id-ID" sz="1600" dirty="0">
                <a:latin typeface="Times New Roman" pitchFamily="18" charset="0"/>
                <a:cs typeface="Times New Roman" pitchFamily="18" charset="0"/>
              </a:rPr>
              <a:t>berupa usia, jenis kelamin, pendidikan, pekerjaan, lama menderita hipertensi, penyakit penyerta, riwayat hipertensi, dan kategori hipertensi.</a:t>
            </a:r>
          </a:p>
        </p:txBody>
      </p:sp>
    </p:spTree>
    <p:extLst>
      <p:ext uri="{BB962C8B-B14F-4D97-AF65-F5344CB8AC3E}">
        <p14:creationId xmlns:p14="http://schemas.microsoft.com/office/powerpoint/2010/main" val="710290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3575720" y="0"/>
            <a:ext cx="10515600" cy="1325563"/>
          </a:xfrm>
        </p:spPr>
        <p:txBody>
          <a:bodyPr>
            <a:normAutofit/>
          </a:bodyPr>
          <a:lstStyle/>
          <a:p>
            <a:r>
              <a:rPr lang="id-ID" sz="3200" b="1" dirty="0" smtClean="0">
                <a:latin typeface="Times New Roman" pitchFamily="18" charset="0"/>
                <a:cs typeface="Times New Roman" pitchFamily="18" charset="0"/>
              </a:rPr>
              <a:t>METODE PENELITIAN</a:t>
            </a:r>
            <a:endParaRPr lang="id-ID" sz="3200" b="1" dirty="0">
              <a:latin typeface="Times New Roman" pitchFamily="18" charset="0"/>
              <a:cs typeface="Times New Roman" pitchFamily="18" charset="0"/>
            </a:endParaRPr>
          </a:p>
        </p:txBody>
      </p:sp>
      <p:sp>
        <p:nvSpPr>
          <p:cNvPr id="5" name="Text Placeholder 2"/>
          <p:cNvSpPr txBox="1">
            <a:spLocks/>
          </p:cNvSpPr>
          <p:nvPr/>
        </p:nvSpPr>
        <p:spPr>
          <a:xfrm>
            <a:off x="1055440" y="1196751"/>
            <a:ext cx="10297144" cy="6672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r>
              <a:rPr lang="id-ID" sz="1800" b="1" dirty="0" smtClean="0">
                <a:latin typeface="Times New Roman" pitchFamily="18" charset="0"/>
                <a:cs typeface="Times New Roman" pitchFamily="18" charset="0"/>
              </a:rPr>
              <a:t>Alat/ Instrumen dan Bahan Penelitian</a:t>
            </a:r>
          </a:p>
        </p:txBody>
      </p:sp>
      <p:sp>
        <p:nvSpPr>
          <p:cNvPr id="6" name="Text Placeholder 2"/>
          <p:cNvSpPr txBox="1">
            <a:spLocks/>
          </p:cNvSpPr>
          <p:nvPr/>
        </p:nvSpPr>
        <p:spPr>
          <a:xfrm>
            <a:off x="840926" y="2518791"/>
            <a:ext cx="10297144" cy="6672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r>
              <a:rPr lang="id-ID" sz="1800" b="1" dirty="0" smtClean="0">
                <a:latin typeface="Times New Roman" pitchFamily="18" charset="0"/>
                <a:cs typeface="Times New Roman" pitchFamily="18" charset="0"/>
              </a:rPr>
              <a:t>Prosedur Penelitian</a:t>
            </a:r>
          </a:p>
        </p:txBody>
      </p:sp>
      <p:sp>
        <p:nvSpPr>
          <p:cNvPr id="8" name="Rounded Rectangle 7"/>
          <p:cNvSpPr/>
          <p:nvPr/>
        </p:nvSpPr>
        <p:spPr>
          <a:xfrm>
            <a:off x="1055440" y="3038654"/>
            <a:ext cx="1440160" cy="533621"/>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t>Tahap persiapan</a:t>
            </a:r>
            <a:endParaRPr lang="id-ID" dirty="0"/>
          </a:p>
        </p:txBody>
      </p:sp>
      <p:sp>
        <p:nvSpPr>
          <p:cNvPr id="9" name="Rounded Rectangle 8"/>
          <p:cNvSpPr/>
          <p:nvPr/>
        </p:nvSpPr>
        <p:spPr>
          <a:xfrm>
            <a:off x="3143672" y="3038654"/>
            <a:ext cx="2780226" cy="57048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latin typeface="Times New Roman" pitchFamily="18" charset="0"/>
                <a:cs typeface="Times New Roman" pitchFamily="18" charset="0"/>
              </a:rPr>
              <a:t>Pembuatan proposal, kemudian mengurus izin penelitian</a:t>
            </a:r>
            <a:endParaRPr lang="id-ID" dirty="0">
              <a:latin typeface="Times New Roman" pitchFamily="18" charset="0"/>
              <a:cs typeface="Times New Roman" pitchFamily="18" charset="0"/>
            </a:endParaRPr>
          </a:p>
        </p:txBody>
      </p:sp>
      <p:sp>
        <p:nvSpPr>
          <p:cNvPr id="10" name="Rounded Rectangle 9"/>
          <p:cNvSpPr/>
          <p:nvPr/>
        </p:nvSpPr>
        <p:spPr>
          <a:xfrm>
            <a:off x="1055440" y="4143957"/>
            <a:ext cx="1440160" cy="533621"/>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t>Tahap pelaksanaan </a:t>
            </a:r>
            <a:endParaRPr lang="id-ID" dirty="0"/>
          </a:p>
        </p:txBody>
      </p:sp>
      <p:sp>
        <p:nvSpPr>
          <p:cNvPr id="11" name="Rounded Rectangle 10"/>
          <p:cNvSpPr/>
          <p:nvPr/>
        </p:nvSpPr>
        <p:spPr>
          <a:xfrm>
            <a:off x="3143672" y="3837039"/>
            <a:ext cx="2520280" cy="146416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latin typeface="Times New Roman" pitchFamily="18" charset="0"/>
                <a:cs typeface="Times New Roman" pitchFamily="18" charset="0"/>
              </a:rPr>
              <a:t>Mengambil  data pasien yang terdiagnosa hipertensi dari dokter di puskesmas kayutangi banjarmasin yang memenuhi kriteria inklusi  </a:t>
            </a:r>
            <a:endParaRPr lang="id-ID" dirty="0">
              <a:latin typeface="Times New Roman" pitchFamily="18" charset="0"/>
              <a:cs typeface="Times New Roman" pitchFamily="18" charset="0"/>
            </a:endParaRPr>
          </a:p>
        </p:txBody>
      </p:sp>
      <p:sp>
        <p:nvSpPr>
          <p:cNvPr id="12" name="Rounded Rectangle 11"/>
          <p:cNvSpPr/>
          <p:nvPr/>
        </p:nvSpPr>
        <p:spPr>
          <a:xfrm>
            <a:off x="6312025" y="3837038"/>
            <a:ext cx="2563594" cy="146417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latin typeface="Times New Roman" pitchFamily="18" charset="0"/>
                <a:cs typeface="Times New Roman" pitchFamily="18" charset="0"/>
              </a:rPr>
              <a:t>Memberikan penjelasan dan tujuan pengisian kepada pasien. Apabila pasien setuju berpartisipasi maka pasien diminta untuk mengisi lembar </a:t>
            </a:r>
            <a:r>
              <a:rPr lang="id-ID" i="1" dirty="0" smtClean="0">
                <a:latin typeface="Times New Roman" pitchFamily="18" charset="0"/>
                <a:cs typeface="Times New Roman" pitchFamily="18" charset="0"/>
              </a:rPr>
              <a:t>informed contsent </a:t>
            </a:r>
            <a:endParaRPr lang="id-ID" i="1" dirty="0">
              <a:latin typeface="Times New Roman" pitchFamily="18" charset="0"/>
              <a:cs typeface="Times New Roman" pitchFamily="18" charset="0"/>
            </a:endParaRPr>
          </a:p>
        </p:txBody>
      </p:sp>
      <p:sp>
        <p:nvSpPr>
          <p:cNvPr id="13" name="Right Arrow 12"/>
          <p:cNvSpPr/>
          <p:nvPr/>
        </p:nvSpPr>
        <p:spPr>
          <a:xfrm>
            <a:off x="2617826" y="3186062"/>
            <a:ext cx="381830" cy="24231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14" name="Right Arrow 13"/>
          <p:cNvSpPr/>
          <p:nvPr/>
        </p:nvSpPr>
        <p:spPr>
          <a:xfrm>
            <a:off x="2617826" y="4288574"/>
            <a:ext cx="381830" cy="24231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15" name="Right Arrow 14"/>
          <p:cNvSpPr/>
          <p:nvPr/>
        </p:nvSpPr>
        <p:spPr>
          <a:xfrm>
            <a:off x="5776640" y="4326807"/>
            <a:ext cx="381830" cy="24231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16" name="Rounded Rectangle 15"/>
          <p:cNvSpPr/>
          <p:nvPr/>
        </p:nvSpPr>
        <p:spPr>
          <a:xfrm>
            <a:off x="9552384" y="3837039"/>
            <a:ext cx="2401013" cy="146416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latin typeface="Times New Roman" pitchFamily="18" charset="0"/>
                <a:cs typeface="Times New Roman" pitchFamily="18" charset="0"/>
              </a:rPr>
              <a:t>Pasien diminta untuk mengisi kuesioner lembar sosiodemografi dan instrumen SF-6D</a:t>
            </a:r>
            <a:endParaRPr lang="id-ID" dirty="0">
              <a:latin typeface="Times New Roman" pitchFamily="18" charset="0"/>
              <a:cs typeface="Times New Roman" pitchFamily="18" charset="0"/>
            </a:endParaRPr>
          </a:p>
        </p:txBody>
      </p:sp>
      <p:sp>
        <p:nvSpPr>
          <p:cNvPr id="17" name="Right Arrow 16"/>
          <p:cNvSpPr/>
          <p:nvPr/>
        </p:nvSpPr>
        <p:spPr>
          <a:xfrm>
            <a:off x="9048328" y="4168452"/>
            <a:ext cx="381830" cy="24231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18" name="Rounded Rectangle 17"/>
          <p:cNvSpPr/>
          <p:nvPr/>
        </p:nvSpPr>
        <p:spPr>
          <a:xfrm>
            <a:off x="1021236" y="5623476"/>
            <a:ext cx="1440160" cy="533621"/>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t>Tahap akhir </a:t>
            </a:r>
            <a:endParaRPr lang="id-ID" dirty="0"/>
          </a:p>
        </p:txBody>
      </p:sp>
      <p:sp>
        <p:nvSpPr>
          <p:cNvPr id="19" name="Right Arrow 18"/>
          <p:cNvSpPr/>
          <p:nvPr/>
        </p:nvSpPr>
        <p:spPr>
          <a:xfrm>
            <a:off x="2617826" y="5769128"/>
            <a:ext cx="381830" cy="24231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20" name="Rounded Rectangle 19"/>
          <p:cNvSpPr/>
          <p:nvPr/>
        </p:nvSpPr>
        <p:spPr>
          <a:xfrm>
            <a:off x="3143672" y="5586608"/>
            <a:ext cx="4032448" cy="57048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dirty="0" smtClean="0">
                <a:latin typeface="Times New Roman" pitchFamily="18" charset="0"/>
                <a:cs typeface="Times New Roman" pitchFamily="18" charset="0"/>
              </a:rPr>
              <a:t>Pengolahan data, analisis data, presentasi hasil, pembuatan laporan dan seminar skripsi</a:t>
            </a:r>
            <a:endParaRPr lang="id-ID" dirty="0">
              <a:latin typeface="Times New Roman" pitchFamily="18" charset="0"/>
              <a:cs typeface="Times New Roman" pitchFamily="18" charset="0"/>
            </a:endParaRPr>
          </a:p>
        </p:txBody>
      </p:sp>
      <p:sp>
        <p:nvSpPr>
          <p:cNvPr id="7" name="Rounded Rectangle 6"/>
          <p:cNvSpPr/>
          <p:nvPr/>
        </p:nvSpPr>
        <p:spPr>
          <a:xfrm>
            <a:off x="1181140" y="1690146"/>
            <a:ext cx="9516311" cy="914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dirty="0">
                <a:latin typeface="Times New Roman" pitchFamily="18" charset="0"/>
                <a:cs typeface="Times New Roman" pitchFamily="18" charset="0"/>
              </a:rPr>
              <a:t> I</a:t>
            </a:r>
            <a:r>
              <a:rPr lang="id-ID" sz="1600" dirty="0" smtClean="0">
                <a:latin typeface="Times New Roman" pitchFamily="18" charset="0"/>
                <a:cs typeface="Times New Roman" pitchFamily="18" charset="0"/>
              </a:rPr>
              <a:t>nstrumen </a:t>
            </a:r>
            <a:r>
              <a:rPr lang="id-ID" sz="1600" dirty="0">
                <a:latin typeface="Times New Roman" pitchFamily="18" charset="0"/>
                <a:cs typeface="Times New Roman" pitchFamily="18" charset="0"/>
              </a:rPr>
              <a:t>yang digunakan adalah lembar </a:t>
            </a:r>
            <a:r>
              <a:rPr lang="id-ID" sz="1600" i="1" dirty="0">
                <a:latin typeface="Times New Roman" pitchFamily="18" charset="0"/>
                <a:cs typeface="Times New Roman" pitchFamily="18" charset="0"/>
              </a:rPr>
              <a:t>informed contsent</a:t>
            </a:r>
            <a:r>
              <a:rPr lang="id-ID" sz="1600" dirty="0">
                <a:latin typeface="Times New Roman" pitchFamily="18" charset="0"/>
                <a:cs typeface="Times New Roman" pitchFamily="18" charset="0"/>
              </a:rPr>
              <a:t>, Sosiodemografi dan instrumen </a:t>
            </a:r>
            <a:r>
              <a:rPr lang="id-ID" sz="1600" i="1" dirty="0">
                <a:latin typeface="Times New Roman" pitchFamily="18" charset="0"/>
                <a:cs typeface="Times New Roman" pitchFamily="18" charset="0"/>
              </a:rPr>
              <a:t>Short Form 6 Dimension</a:t>
            </a:r>
            <a:r>
              <a:rPr lang="id-ID" sz="1600" dirty="0">
                <a:latin typeface="Times New Roman" pitchFamily="18" charset="0"/>
                <a:cs typeface="Times New Roman" pitchFamily="18" charset="0"/>
              </a:rPr>
              <a:t> (SF-6D). Instrumen </a:t>
            </a:r>
            <a:r>
              <a:rPr lang="id-ID" sz="1600" i="1" dirty="0">
                <a:latin typeface="Times New Roman" pitchFamily="18" charset="0"/>
                <a:cs typeface="Times New Roman" pitchFamily="18" charset="0"/>
              </a:rPr>
              <a:t>Short Form 6 Dimension</a:t>
            </a:r>
            <a:r>
              <a:rPr lang="id-ID" sz="1600" dirty="0">
                <a:latin typeface="Times New Roman" pitchFamily="18" charset="0"/>
                <a:cs typeface="Times New Roman" pitchFamily="18" charset="0"/>
              </a:rPr>
              <a:t> terdiri dari enam desain yaitu : Fungsi fisik, Keterbatasan peran, Fungsi sosial, Nyeri, Kesehatan mental dan Vitalitas.</a:t>
            </a:r>
          </a:p>
        </p:txBody>
      </p:sp>
    </p:spTree>
    <p:extLst>
      <p:ext uri="{BB962C8B-B14F-4D97-AF65-F5344CB8AC3E}">
        <p14:creationId xmlns:p14="http://schemas.microsoft.com/office/powerpoint/2010/main" val="332350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p:cNvSpPr>
            <a:spLocks noGrp="1"/>
          </p:cNvSpPr>
          <p:nvPr>
            <p:ph type="title"/>
          </p:nvPr>
        </p:nvSpPr>
        <p:spPr>
          <a:xfrm>
            <a:off x="1631504" y="188640"/>
            <a:ext cx="8463373" cy="677491"/>
          </a:xfrm>
        </p:spPr>
        <p:txBody>
          <a:bodyPr>
            <a:normAutofit/>
          </a:bodyPr>
          <a:lstStyle/>
          <a:p>
            <a:pPr algn="ctr"/>
            <a:r>
              <a:rPr lang="id-ID" sz="2800" b="1" dirty="0" smtClean="0">
                <a:latin typeface="Times New Roman" pitchFamily="18" charset="0"/>
                <a:cs typeface="Times New Roman" pitchFamily="18" charset="0"/>
              </a:rPr>
              <a:t>METODE</a:t>
            </a:r>
            <a:r>
              <a:rPr lang="id-ID" sz="2800" dirty="0" smtClean="0">
                <a:latin typeface="Times New Roman" pitchFamily="18" charset="0"/>
                <a:cs typeface="Times New Roman" pitchFamily="18" charset="0"/>
              </a:rPr>
              <a:t> </a:t>
            </a:r>
            <a:r>
              <a:rPr lang="id-ID" sz="2800" b="1" dirty="0" smtClean="0">
                <a:latin typeface="Times New Roman" pitchFamily="18" charset="0"/>
                <a:cs typeface="Times New Roman" pitchFamily="18" charset="0"/>
              </a:rPr>
              <a:t>PENELITIAN</a:t>
            </a:r>
            <a:endParaRPr lang="id-ID" sz="2800" b="1" dirty="0">
              <a:latin typeface="Times New Roman" pitchFamily="18" charset="0"/>
              <a:cs typeface="Times New Roman" pitchFamily="18" charset="0"/>
            </a:endParaRPr>
          </a:p>
        </p:txBody>
      </p:sp>
      <p:sp>
        <p:nvSpPr>
          <p:cNvPr id="5" name="Text Placeholder 2"/>
          <p:cNvSpPr txBox="1">
            <a:spLocks/>
          </p:cNvSpPr>
          <p:nvPr/>
        </p:nvSpPr>
        <p:spPr>
          <a:xfrm>
            <a:off x="2351584" y="1105545"/>
            <a:ext cx="4799856" cy="6672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buNone/>
            </a:pPr>
            <a:r>
              <a:rPr lang="id-ID" sz="2000" b="1" dirty="0" smtClean="0">
                <a:latin typeface="Times New Roman" pitchFamily="18" charset="0"/>
                <a:cs typeface="Times New Roman" pitchFamily="18" charset="0"/>
              </a:rPr>
              <a:t>Pengolahan Data</a:t>
            </a:r>
          </a:p>
        </p:txBody>
      </p:sp>
      <p:sp>
        <p:nvSpPr>
          <p:cNvPr id="9" name="Text Placeholder 2"/>
          <p:cNvSpPr txBox="1">
            <a:spLocks/>
          </p:cNvSpPr>
          <p:nvPr/>
        </p:nvSpPr>
        <p:spPr>
          <a:xfrm>
            <a:off x="5375920" y="3328967"/>
            <a:ext cx="5688632" cy="6672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r>
              <a:rPr lang="id-ID" sz="2000" b="1" dirty="0" smtClean="0">
                <a:latin typeface="Times New Roman" pitchFamily="18" charset="0"/>
                <a:cs typeface="Times New Roman" pitchFamily="18" charset="0"/>
              </a:rPr>
              <a:t>Analisis  Data</a:t>
            </a:r>
          </a:p>
        </p:txBody>
      </p:sp>
      <p:sp>
        <p:nvSpPr>
          <p:cNvPr id="3" name="Rounded Rectangle 2"/>
          <p:cNvSpPr/>
          <p:nvPr/>
        </p:nvSpPr>
        <p:spPr>
          <a:xfrm>
            <a:off x="232975" y="1772816"/>
            <a:ext cx="9349785" cy="128525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600" dirty="0">
                <a:latin typeface="Times New Roman" pitchFamily="18" charset="0"/>
                <a:cs typeface="Times New Roman" pitchFamily="18" charset="0"/>
              </a:rPr>
              <a:t> Data yang </a:t>
            </a:r>
            <a:r>
              <a:rPr lang="id-ID" sz="1600" dirty="0" smtClean="0">
                <a:latin typeface="Times New Roman" pitchFamily="18" charset="0"/>
                <a:cs typeface="Times New Roman" pitchFamily="18" charset="0"/>
              </a:rPr>
              <a:t>dikumpulkan  </a:t>
            </a:r>
            <a:r>
              <a:rPr lang="id-ID" sz="1600" dirty="0">
                <a:latin typeface="Times New Roman" pitchFamily="18" charset="0"/>
                <a:cs typeface="Times New Roman" pitchFamily="18" charset="0"/>
              </a:rPr>
              <a:t>di tabulasi </a:t>
            </a:r>
            <a:r>
              <a:rPr lang="id-ID" sz="1600" dirty="0" smtClean="0">
                <a:latin typeface="Times New Roman" pitchFamily="18" charset="0"/>
                <a:cs typeface="Times New Roman" pitchFamily="18" charset="0"/>
              </a:rPr>
              <a:t>menggunakan exel </a:t>
            </a:r>
            <a:r>
              <a:rPr lang="id-ID" sz="1600" dirty="0" smtClean="0">
                <a:latin typeface="Times New Roman" pitchFamily="18" charset="0"/>
                <a:cs typeface="Times New Roman" pitchFamily="18" charset="0"/>
              </a:rPr>
              <a:t>setelah </a:t>
            </a:r>
            <a:r>
              <a:rPr lang="id-ID" sz="1600" dirty="0">
                <a:latin typeface="Times New Roman" pitchFamily="18" charset="0"/>
                <a:cs typeface="Times New Roman" pitchFamily="18" charset="0"/>
              </a:rPr>
              <a:t>itu </a:t>
            </a:r>
            <a:r>
              <a:rPr lang="id-ID" sz="1600" dirty="0" smtClean="0">
                <a:latin typeface="Times New Roman" pitchFamily="18" charset="0"/>
                <a:cs typeface="Times New Roman" pitchFamily="18" charset="0"/>
              </a:rPr>
              <a:t>akan didapat hasil persentase untuk sosiodemografi dan rata-rata untuk kualitas hidup. Kemudian </a:t>
            </a:r>
            <a:r>
              <a:rPr lang="id-ID" sz="1600" dirty="0" smtClean="0">
                <a:latin typeface="Times New Roman" pitchFamily="18" charset="0"/>
                <a:cs typeface="Times New Roman" pitchFamily="18" charset="0"/>
              </a:rPr>
              <a:t>dilakukan </a:t>
            </a:r>
            <a:r>
              <a:rPr lang="id-ID" sz="1600" i="1" dirty="0">
                <a:latin typeface="Times New Roman" pitchFamily="18" charset="0"/>
                <a:cs typeface="Times New Roman" pitchFamily="18" charset="0"/>
              </a:rPr>
              <a:t>scoring</a:t>
            </a:r>
            <a:r>
              <a:rPr lang="id-ID" sz="1600" dirty="0">
                <a:latin typeface="Times New Roman" pitchFamily="18" charset="0"/>
                <a:cs typeface="Times New Roman" pitchFamily="18" charset="0"/>
              </a:rPr>
              <a:t> untuk menghitung data kualitas hidup menggunakan SF-6D </a:t>
            </a:r>
            <a:r>
              <a:rPr lang="id-ID" sz="1600" i="1" dirty="0">
                <a:latin typeface="Times New Roman" pitchFamily="18" charset="0"/>
                <a:cs typeface="Times New Roman" pitchFamily="18" charset="0"/>
              </a:rPr>
              <a:t>index calculator</a:t>
            </a:r>
            <a:r>
              <a:rPr lang="id-ID" sz="1600" dirty="0">
                <a:latin typeface="Times New Roman" pitchFamily="18" charset="0"/>
                <a:cs typeface="Times New Roman" pitchFamily="18" charset="0"/>
              </a:rPr>
              <a:t> </a:t>
            </a:r>
            <a:r>
              <a:rPr lang="id-ID" sz="1600" dirty="0" smtClean="0">
                <a:latin typeface="Times New Roman" pitchFamily="18" charset="0"/>
                <a:cs typeface="Times New Roman" pitchFamily="18" charset="0"/>
              </a:rPr>
              <a:t>yang nantinya nilai utilitas jika 1 (sehat sempurna) dan 0 (kesehatan terburuk).</a:t>
            </a:r>
            <a:endParaRPr lang="id-ID" sz="1600" dirty="0"/>
          </a:p>
        </p:txBody>
      </p:sp>
      <p:sp>
        <p:nvSpPr>
          <p:cNvPr id="6" name="Rounded Rectangle 5"/>
          <p:cNvSpPr/>
          <p:nvPr/>
        </p:nvSpPr>
        <p:spPr>
          <a:xfrm>
            <a:off x="1847528" y="3933057"/>
            <a:ext cx="9758986" cy="11521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1600" dirty="0" smtClean="0">
                <a:latin typeface="Times New Roman" pitchFamily="18" charset="0"/>
                <a:cs typeface="Times New Roman" pitchFamily="18" charset="0"/>
              </a:rPr>
              <a:t>Menganalisis data menggunakan </a:t>
            </a:r>
            <a:r>
              <a:rPr lang="id-ID" sz="1600" dirty="0">
                <a:latin typeface="Times New Roman" pitchFamily="18" charset="0"/>
                <a:cs typeface="Times New Roman" pitchFamily="18" charset="0"/>
              </a:rPr>
              <a:t>metode non-parametrik </a:t>
            </a:r>
            <a:r>
              <a:rPr lang="id-ID" sz="1600" dirty="0" smtClean="0">
                <a:latin typeface="Times New Roman" pitchFamily="18" charset="0"/>
                <a:cs typeface="Times New Roman" pitchFamily="18" charset="0"/>
              </a:rPr>
              <a:t>yaitu uji </a:t>
            </a:r>
            <a:r>
              <a:rPr lang="id-ID" sz="1600" i="1" dirty="0">
                <a:latin typeface="Times New Roman" pitchFamily="18" charset="0"/>
                <a:cs typeface="Times New Roman" pitchFamily="18" charset="0"/>
              </a:rPr>
              <a:t>chi-square</a:t>
            </a:r>
            <a:r>
              <a:rPr lang="id-ID" sz="1600" dirty="0">
                <a:latin typeface="Times New Roman" pitchFamily="18" charset="0"/>
                <a:cs typeface="Times New Roman" pitchFamily="18" charset="0"/>
              </a:rPr>
              <a:t> untuk melihat hubungan kualitas hidup dan sosiodemografi. Maka akan tergambar hubungan antara variabel dan data kualitas hidup berhubungan dengan karakteristik sosiodemografi.</a:t>
            </a:r>
            <a:endParaRPr lang="id-ID" sz="1600" dirty="0"/>
          </a:p>
        </p:txBody>
      </p:sp>
    </p:spTree>
    <p:extLst>
      <p:ext uri="{BB962C8B-B14F-4D97-AF65-F5344CB8AC3E}">
        <p14:creationId xmlns:p14="http://schemas.microsoft.com/office/powerpoint/2010/main" val="3576572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1744" y="332656"/>
            <a:ext cx="4465712" cy="565944"/>
          </a:xfrm>
        </p:spPr>
        <p:txBody>
          <a:bodyPr>
            <a:normAutofit/>
          </a:bodyPr>
          <a:lstStyle/>
          <a:p>
            <a:pPr algn="ctr"/>
            <a:r>
              <a:rPr lang="id-ID" sz="3200" b="1" dirty="0" smtClean="0"/>
              <a:t>Hasil dan Pembahasan </a:t>
            </a:r>
            <a:endParaRPr lang="id-ID" sz="3200" b="1" dirty="0"/>
          </a:p>
        </p:txBody>
      </p:sp>
      <p:sp>
        <p:nvSpPr>
          <p:cNvPr id="4" name="Oval 3"/>
          <p:cNvSpPr/>
          <p:nvPr/>
        </p:nvSpPr>
        <p:spPr>
          <a:xfrm>
            <a:off x="551384" y="1484784"/>
            <a:ext cx="3528392" cy="1728192"/>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800" b="1" dirty="0" smtClean="0"/>
              <a:t>Populasi pada penelitian ini berjumlah 296 pasien hipertensi</a:t>
            </a:r>
            <a:endParaRPr lang="id-ID" sz="1800" b="1" dirty="0"/>
          </a:p>
        </p:txBody>
      </p:sp>
      <p:sp>
        <p:nvSpPr>
          <p:cNvPr id="5" name="Oval 4"/>
          <p:cNvSpPr/>
          <p:nvPr/>
        </p:nvSpPr>
        <p:spPr>
          <a:xfrm>
            <a:off x="551384" y="3478079"/>
            <a:ext cx="3528392" cy="160710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800" b="1" dirty="0" smtClean="0"/>
              <a:t>Sampel yang berhasil didapatkan berjumlah 60 pasien hipertensi</a:t>
            </a:r>
            <a:endParaRPr lang="id-ID" sz="1800" b="1" dirty="0"/>
          </a:p>
        </p:txBody>
      </p:sp>
      <p:sp>
        <p:nvSpPr>
          <p:cNvPr id="6" name="Rectangle 5"/>
          <p:cNvSpPr/>
          <p:nvPr/>
        </p:nvSpPr>
        <p:spPr>
          <a:xfrm>
            <a:off x="4801706" y="1988840"/>
            <a:ext cx="6478870" cy="259228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2000" b="1" dirty="0" smtClean="0"/>
              <a:t>Jadi sebanyak 236 pasien tidak dijadikan sampel karena :</a:t>
            </a:r>
          </a:p>
          <a:p>
            <a:pPr marL="285750" indent="-285750" algn="just">
              <a:buFont typeface="Arial" pitchFamily="34" charset="0"/>
              <a:buChar char="•"/>
            </a:pPr>
            <a:r>
              <a:rPr lang="id-ID" sz="2000" b="1" dirty="0" smtClean="0"/>
              <a:t>Pasien terlewat</a:t>
            </a:r>
          </a:p>
          <a:p>
            <a:pPr marL="285750" indent="-285750" algn="just">
              <a:buFont typeface="Arial" pitchFamily="34" charset="0"/>
              <a:buChar char="•"/>
            </a:pPr>
            <a:r>
              <a:rPr lang="id-ID" sz="2000" b="1" dirty="0" smtClean="0"/>
              <a:t>Pasien berulang</a:t>
            </a:r>
          </a:p>
          <a:p>
            <a:pPr marL="285750" indent="-285750" algn="just">
              <a:buFont typeface="Arial" pitchFamily="34" charset="0"/>
              <a:buChar char="•"/>
            </a:pPr>
            <a:r>
              <a:rPr lang="id-ID" sz="2000" b="1" dirty="0" smtClean="0"/>
              <a:t>Tidak memenuhi kriteria inklusi</a:t>
            </a:r>
          </a:p>
          <a:p>
            <a:pPr marL="285750" indent="-285750" algn="just">
              <a:buFont typeface="Arial" pitchFamily="34" charset="0"/>
              <a:buChar char="•"/>
            </a:pPr>
            <a:r>
              <a:rPr lang="id-ID" sz="2000" b="1" dirty="0" smtClean="0"/>
              <a:t>Pasien menolak bersedia menjadi responden</a:t>
            </a:r>
          </a:p>
          <a:p>
            <a:pPr algn="just"/>
            <a:endParaRPr lang="id-ID" sz="2000" b="1" dirty="0" smtClean="0"/>
          </a:p>
        </p:txBody>
      </p:sp>
    </p:spTree>
    <p:extLst>
      <p:ext uri="{BB962C8B-B14F-4D97-AF65-F5344CB8AC3E}">
        <p14:creationId xmlns:p14="http://schemas.microsoft.com/office/powerpoint/2010/main" val="2467458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0743" y="476672"/>
            <a:ext cx="5617840" cy="493936"/>
          </a:xfrm>
        </p:spPr>
        <p:txBody>
          <a:bodyPr>
            <a:normAutofit/>
          </a:bodyPr>
          <a:lstStyle/>
          <a:p>
            <a:pPr algn="ctr"/>
            <a:r>
              <a:rPr lang="id-ID" sz="2800" b="1" dirty="0" smtClean="0"/>
              <a:t>Data Karakteristik Responden</a:t>
            </a:r>
            <a:endParaRPr lang="id-ID" sz="28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560" y="1124744"/>
            <a:ext cx="7416824" cy="4824536"/>
          </a:xfrm>
          <a:prstGeom prst="rect">
            <a:avLst/>
          </a:prstGeom>
        </p:spPr>
      </p:pic>
    </p:spTree>
    <p:extLst>
      <p:ext uri="{BB962C8B-B14F-4D97-AF65-F5344CB8AC3E}">
        <p14:creationId xmlns:p14="http://schemas.microsoft.com/office/powerpoint/2010/main" val="3682929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11425" y="1124744"/>
            <a:ext cx="10441159" cy="707886"/>
          </a:xfrm>
          <a:prstGeom prst="rect">
            <a:avLst/>
          </a:prstGeom>
        </p:spPr>
        <p:txBody>
          <a:bodyPr wrap="square">
            <a:spAutoFit/>
          </a:bodyPr>
          <a:lstStyle/>
          <a:p>
            <a:r>
              <a:rPr lang="id-ID" sz="2000" dirty="0" smtClean="0">
                <a:latin typeface="Times New Roman" pitchFamily="18" charset="0"/>
                <a:cs typeface="Times New Roman" pitchFamily="18" charset="0"/>
              </a:rPr>
              <a:t>Berikut karakteristik sosiodemografi yang tidak memiliki hubungan signifikan dengan kualitas hidup pasien hipertensi di Puskesmas Kayutangi</a:t>
            </a:r>
            <a:endParaRPr lang="id-ID"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126" y="1965127"/>
            <a:ext cx="5207436" cy="222047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765" y="4185604"/>
            <a:ext cx="5172797" cy="905001"/>
          </a:xfrm>
          <a:prstGeom prst="rect">
            <a:avLst/>
          </a:prstGeom>
        </p:spPr>
      </p:pic>
      <p:sp>
        <p:nvSpPr>
          <p:cNvPr id="8" name="Rectangle 7"/>
          <p:cNvSpPr/>
          <p:nvPr/>
        </p:nvSpPr>
        <p:spPr>
          <a:xfrm>
            <a:off x="6672064" y="2828316"/>
            <a:ext cx="4968552" cy="1631216"/>
          </a:xfrm>
          <a:prstGeom prst="rect">
            <a:avLst/>
          </a:prstGeom>
        </p:spPr>
        <p:txBody>
          <a:bodyPr wrap="square">
            <a:spAutoFit/>
          </a:bodyPr>
          <a:lstStyle/>
          <a:p>
            <a:pPr algn="just"/>
            <a:r>
              <a:rPr lang="id-ID" sz="2000" dirty="0" smtClean="0">
                <a:latin typeface="Times New Roman" pitchFamily="18" charset="0"/>
                <a:cs typeface="Times New Roman" pitchFamily="18" charset="0"/>
              </a:rPr>
              <a:t>      Pada tabel berikut menunjukkan </a:t>
            </a:r>
            <a:r>
              <a:rPr lang="id-ID" sz="2000" dirty="0" smtClean="0">
                <a:latin typeface="Times New Roman" pitchFamily="18" charset="0"/>
                <a:cs typeface="Times New Roman" pitchFamily="18" charset="0"/>
              </a:rPr>
              <a:t>bahwa ada 5 faktor yang tidak memiliki hubungan signifikan dengan kualitas hidup seperti </a:t>
            </a:r>
            <a:r>
              <a:rPr lang="id-ID" sz="2000" dirty="0" smtClean="0">
                <a:latin typeface="Times New Roman" pitchFamily="18" charset="0"/>
                <a:cs typeface="Times New Roman" pitchFamily="18" charset="0"/>
              </a:rPr>
              <a:t>usia, jenis kelamin, pendidikan, pekerjaan, penyakit penyerta, dan riwayat </a:t>
            </a:r>
            <a:r>
              <a:rPr lang="id-ID" sz="2000" dirty="0" smtClean="0">
                <a:latin typeface="Times New Roman" pitchFamily="18" charset="0"/>
                <a:cs typeface="Times New Roman" pitchFamily="18" charset="0"/>
              </a:rPr>
              <a:t>hipertensi</a:t>
            </a:r>
            <a:endParaRPr lang="id-ID" sz="2000" dirty="0"/>
          </a:p>
        </p:txBody>
      </p:sp>
      <p:sp>
        <p:nvSpPr>
          <p:cNvPr id="9" name="Title 1"/>
          <p:cNvSpPr>
            <a:spLocks noGrp="1"/>
          </p:cNvSpPr>
          <p:nvPr>
            <p:ph type="title"/>
          </p:nvPr>
        </p:nvSpPr>
        <p:spPr>
          <a:xfrm>
            <a:off x="3791744" y="332656"/>
            <a:ext cx="4465712" cy="565944"/>
          </a:xfrm>
        </p:spPr>
        <p:txBody>
          <a:bodyPr>
            <a:normAutofit fontScale="90000"/>
          </a:bodyPr>
          <a:lstStyle/>
          <a:p>
            <a:pPr algn="ctr"/>
            <a:r>
              <a:rPr lang="id-ID" sz="3200" b="1" dirty="0" smtClean="0"/>
              <a:t>Karakteristik sosiodemografi </a:t>
            </a:r>
            <a:endParaRPr lang="id-ID" sz="3200" b="1" dirty="0"/>
          </a:p>
        </p:txBody>
      </p:sp>
    </p:spTree>
    <p:extLst>
      <p:ext uri="{BB962C8B-B14F-4D97-AF65-F5344CB8AC3E}">
        <p14:creationId xmlns:p14="http://schemas.microsoft.com/office/powerpoint/2010/main" val="1835987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7408" y="1124744"/>
            <a:ext cx="10153128" cy="707886"/>
          </a:xfrm>
          <a:prstGeom prst="rect">
            <a:avLst/>
          </a:prstGeom>
        </p:spPr>
        <p:txBody>
          <a:bodyPr wrap="square">
            <a:spAutoFit/>
          </a:bodyPr>
          <a:lstStyle/>
          <a:p>
            <a:r>
              <a:rPr lang="id-ID" sz="2000" dirty="0">
                <a:latin typeface="Times New Roman" pitchFamily="18" charset="0"/>
                <a:cs typeface="Times New Roman" pitchFamily="18" charset="0"/>
              </a:rPr>
              <a:t>Berikut karakteristik sosiodemografi yang memiliki hubungan signifikan dengan kualitas hidup pasien hipertensi di Puskesmas Kayutangi</a:t>
            </a:r>
            <a:endParaRPr lang="id-ID"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256" y="2636912"/>
            <a:ext cx="5369768" cy="59063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256" y="3356992"/>
            <a:ext cx="5369768" cy="57158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256" y="2246131"/>
            <a:ext cx="5369768" cy="371527"/>
          </a:xfrm>
          <a:prstGeom prst="rect">
            <a:avLst/>
          </a:prstGeom>
        </p:spPr>
      </p:pic>
      <p:sp>
        <p:nvSpPr>
          <p:cNvPr id="8" name="Rectangle 7"/>
          <p:cNvSpPr/>
          <p:nvPr/>
        </p:nvSpPr>
        <p:spPr>
          <a:xfrm>
            <a:off x="6672064" y="2828316"/>
            <a:ext cx="4968552" cy="1323439"/>
          </a:xfrm>
          <a:prstGeom prst="rect">
            <a:avLst/>
          </a:prstGeom>
        </p:spPr>
        <p:txBody>
          <a:bodyPr wrap="square">
            <a:spAutoFit/>
          </a:bodyPr>
          <a:lstStyle/>
          <a:p>
            <a:pPr algn="just"/>
            <a:r>
              <a:rPr lang="id-ID" sz="2000" dirty="0" smtClean="0">
                <a:latin typeface="Times New Roman" pitchFamily="18" charset="0"/>
                <a:cs typeface="Times New Roman" pitchFamily="18" charset="0"/>
              </a:rPr>
              <a:t>      Pada tabel berikut menunjukkan bahwa </a:t>
            </a:r>
            <a:r>
              <a:rPr lang="id-ID" sz="2000" dirty="0" smtClean="0">
                <a:latin typeface="Times New Roman" pitchFamily="18" charset="0"/>
                <a:cs typeface="Times New Roman" pitchFamily="18" charset="0"/>
              </a:rPr>
              <a:t>ada 2 faktor yang memiliki hubungan signifikan dengan kualitas hidup seperti lama </a:t>
            </a:r>
            <a:r>
              <a:rPr lang="id-ID" sz="2000" dirty="0" smtClean="0">
                <a:latin typeface="Times New Roman" pitchFamily="18" charset="0"/>
                <a:cs typeface="Times New Roman" pitchFamily="18" charset="0"/>
              </a:rPr>
              <a:t>menderita dan kategori </a:t>
            </a:r>
            <a:r>
              <a:rPr lang="id-ID" sz="2000" dirty="0" smtClean="0">
                <a:latin typeface="Times New Roman" pitchFamily="18" charset="0"/>
                <a:cs typeface="Times New Roman" pitchFamily="18" charset="0"/>
              </a:rPr>
              <a:t>hipertensi</a:t>
            </a:r>
            <a:endParaRPr lang="id-ID" sz="2000" dirty="0"/>
          </a:p>
        </p:txBody>
      </p:sp>
    </p:spTree>
    <p:extLst>
      <p:ext uri="{BB962C8B-B14F-4D97-AF65-F5344CB8AC3E}">
        <p14:creationId xmlns:p14="http://schemas.microsoft.com/office/powerpoint/2010/main" val="1645651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107060" y="620688"/>
            <a:ext cx="5617840" cy="493936"/>
          </a:xfrm>
        </p:spPr>
        <p:txBody>
          <a:bodyPr>
            <a:normAutofit/>
          </a:bodyPr>
          <a:lstStyle/>
          <a:p>
            <a:pPr algn="ctr"/>
            <a:r>
              <a:rPr lang="id-ID" sz="2800" b="1" dirty="0" smtClean="0"/>
              <a:t>Kualitas Hidup</a:t>
            </a:r>
            <a:endParaRPr lang="id-ID" sz="2800" b="1" dirty="0"/>
          </a:p>
        </p:txBody>
      </p:sp>
      <p:sp>
        <p:nvSpPr>
          <p:cNvPr id="11" name="Rectangle 10"/>
          <p:cNvSpPr/>
          <p:nvPr/>
        </p:nvSpPr>
        <p:spPr>
          <a:xfrm>
            <a:off x="1415480" y="3645024"/>
            <a:ext cx="9433048" cy="172819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id-ID" sz="1800" dirty="0"/>
              <a:t>Berdasarkan hasil penelitian didapatkan nilai rata-rata </a:t>
            </a:r>
            <a:r>
              <a:rPr lang="id-ID" sz="1800" b="1" dirty="0"/>
              <a:t>0,7844</a:t>
            </a:r>
            <a:r>
              <a:rPr lang="id-ID" sz="1800" dirty="0"/>
              <a:t> dimana hasil tersebut mendekati </a:t>
            </a:r>
            <a:r>
              <a:rPr lang="id-ID" sz="1800" b="1" dirty="0"/>
              <a:t>1</a:t>
            </a:r>
            <a:r>
              <a:rPr lang="id-ID" sz="1800" dirty="0"/>
              <a:t> </a:t>
            </a:r>
            <a:r>
              <a:rPr lang="id-ID" sz="1800" dirty="0" smtClean="0"/>
              <a:t>yang artinya </a:t>
            </a:r>
            <a:r>
              <a:rPr lang="id-ID" sz="1800" dirty="0"/>
              <a:t>sehat sempurna. </a:t>
            </a:r>
            <a:r>
              <a:rPr lang="id-ID" sz="1800" dirty="0" smtClean="0"/>
              <a:t>Hal ini menunjukkan bahwa sebagian besar responden tetap mampu mempertahankan kualitas hidup yang baik, meskipun menderita hipertensi. Serta kemungkinan bahwa responden dapat mengelola gejala hipertensi dengan baik yang disebabkan oleh pola pengobatan yang teratur, kepatuhan terhadap gaya hidup sehat, dan dukungan dari keluarga.</a:t>
            </a:r>
            <a:endParaRPr lang="id-ID" sz="1800" dirty="0"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3552" y="1628800"/>
            <a:ext cx="7704856" cy="1584176"/>
          </a:xfrm>
          <a:prstGeom prst="rect">
            <a:avLst/>
          </a:prstGeom>
        </p:spPr>
      </p:pic>
    </p:spTree>
    <p:extLst>
      <p:ext uri="{BB962C8B-B14F-4D97-AF65-F5344CB8AC3E}">
        <p14:creationId xmlns:p14="http://schemas.microsoft.com/office/powerpoint/2010/main" val="2870833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144313" y="332656"/>
            <a:ext cx="5617840" cy="493936"/>
          </a:xfrm>
        </p:spPr>
        <p:txBody>
          <a:bodyPr>
            <a:normAutofit/>
          </a:bodyPr>
          <a:lstStyle/>
          <a:p>
            <a:pPr algn="ctr"/>
            <a:r>
              <a:rPr lang="id-ID" sz="2800" b="1" dirty="0" smtClean="0"/>
              <a:t>Kesimpulan</a:t>
            </a:r>
            <a:r>
              <a:rPr lang="id-ID" sz="2800" dirty="0" smtClean="0"/>
              <a:t> </a:t>
            </a:r>
            <a:endParaRPr lang="id-ID" sz="2800" dirty="0"/>
          </a:p>
        </p:txBody>
      </p:sp>
      <p:sp>
        <p:nvSpPr>
          <p:cNvPr id="5" name="Rectangle 4"/>
          <p:cNvSpPr/>
          <p:nvPr/>
        </p:nvSpPr>
        <p:spPr>
          <a:xfrm>
            <a:off x="696649" y="1285248"/>
            <a:ext cx="4365298" cy="400110"/>
          </a:xfrm>
          <a:prstGeom prst="rect">
            <a:avLst/>
          </a:prstGeom>
        </p:spPr>
        <p:txBody>
          <a:bodyPr wrap="none">
            <a:spAutoFit/>
          </a:bodyPr>
          <a:lstStyle/>
          <a:p>
            <a:r>
              <a:rPr lang="id-ID" sz="2000" dirty="0" smtClean="0">
                <a:latin typeface="Times New Roman" pitchFamily="18" charset="0"/>
                <a:cs typeface="Times New Roman" pitchFamily="18" charset="0"/>
              </a:rPr>
              <a:t>Didapatkan kesimpulan sebagai berikut :</a:t>
            </a:r>
            <a:endParaRPr lang="id-ID" sz="2000" dirty="0"/>
          </a:p>
        </p:txBody>
      </p:sp>
      <p:sp>
        <p:nvSpPr>
          <p:cNvPr id="6" name="Rectangle 5"/>
          <p:cNvSpPr/>
          <p:nvPr/>
        </p:nvSpPr>
        <p:spPr>
          <a:xfrm>
            <a:off x="839416" y="1685359"/>
            <a:ext cx="10513168" cy="73552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lgn="just">
              <a:buAutoNum type="arabicPeriod"/>
            </a:pPr>
            <a:r>
              <a:rPr lang="id-ID" sz="1800" dirty="0" smtClean="0"/>
              <a:t>Kualitas hidup responden pada penelitian ini 53 sampel (88,33%) masuk dalam kategori baik, dan 7 sampel (11,67%) masuk dalam kategori buruk.</a:t>
            </a:r>
          </a:p>
        </p:txBody>
      </p:sp>
      <p:sp>
        <p:nvSpPr>
          <p:cNvPr id="7" name="Rectangle 6"/>
          <p:cNvSpPr/>
          <p:nvPr/>
        </p:nvSpPr>
        <p:spPr>
          <a:xfrm>
            <a:off x="839416" y="2564904"/>
            <a:ext cx="10513168" cy="165618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lgn="just">
              <a:buFont typeface="+mj-lt"/>
              <a:buAutoNum type="arabicPeriod" startAt="2"/>
            </a:pPr>
            <a:r>
              <a:rPr lang="id-ID" sz="1800" dirty="0" smtClean="0"/>
              <a:t>Data hasil analisis menggunakan SPSS uji </a:t>
            </a:r>
            <a:r>
              <a:rPr lang="id-ID" sz="1800" i="1" dirty="0" smtClean="0"/>
              <a:t>Chi Square </a:t>
            </a:r>
            <a:r>
              <a:rPr lang="id-ID" sz="1800" dirty="0" smtClean="0"/>
              <a:t>didapatkan usia </a:t>
            </a:r>
            <a:r>
              <a:rPr lang="id-ID" sz="1800" i="1" dirty="0" smtClean="0"/>
              <a:t>(p=</a:t>
            </a:r>
            <a:r>
              <a:rPr lang="id-ID" sz="1800" dirty="0" smtClean="0"/>
              <a:t>0,688), jenis kelamin </a:t>
            </a:r>
            <a:r>
              <a:rPr lang="id-ID" sz="1800" i="1" dirty="0" smtClean="0"/>
              <a:t>(p=</a:t>
            </a:r>
            <a:r>
              <a:rPr lang="id-ID" sz="1800" dirty="0" smtClean="0"/>
              <a:t>0,547), pendidikan (</a:t>
            </a:r>
            <a:r>
              <a:rPr lang="id-ID" sz="1800" i="1" dirty="0" smtClean="0"/>
              <a:t>p</a:t>
            </a:r>
            <a:r>
              <a:rPr lang="id-ID" sz="1800" dirty="0" smtClean="0"/>
              <a:t>=0,830), pekerjaan (</a:t>
            </a:r>
            <a:r>
              <a:rPr lang="id-ID" sz="1800" i="1" dirty="0" smtClean="0"/>
              <a:t>p</a:t>
            </a:r>
            <a:r>
              <a:rPr lang="id-ID" sz="1800" dirty="0" smtClean="0"/>
              <a:t>=0,421), penyakit penyerta (</a:t>
            </a:r>
            <a:r>
              <a:rPr lang="id-ID" sz="1800" i="1" dirty="0" smtClean="0"/>
              <a:t>p</a:t>
            </a:r>
            <a:r>
              <a:rPr lang="id-ID" sz="1800" dirty="0" smtClean="0"/>
              <a:t>=0,486), riwayat hipertensi (</a:t>
            </a:r>
            <a:r>
              <a:rPr lang="id-ID" sz="1800" i="1" dirty="0" smtClean="0"/>
              <a:t>p</a:t>
            </a:r>
            <a:r>
              <a:rPr lang="id-ID" sz="1800" dirty="0" smtClean="0"/>
              <a:t>=0,164) tidak memiliki hubungan signifikan dengan kualitas hidup. Sedangkkan lama menerita (</a:t>
            </a:r>
            <a:r>
              <a:rPr lang="id-ID" sz="1800" i="1" dirty="0" smtClean="0"/>
              <a:t>p</a:t>
            </a:r>
            <a:r>
              <a:rPr lang="id-ID" sz="1800" dirty="0" smtClean="0"/>
              <a:t>=0,022) dan kategori hipertensi (</a:t>
            </a:r>
            <a:r>
              <a:rPr lang="id-ID" sz="1800" i="1" dirty="0" smtClean="0"/>
              <a:t>p</a:t>
            </a:r>
            <a:r>
              <a:rPr lang="id-ID" sz="1800" dirty="0" smtClean="0"/>
              <a:t>=0,022) memiliki hubungan signifikan terhadap kualitas hidup pasien hipertensi di Puskesmas Kayutangi.</a:t>
            </a:r>
          </a:p>
          <a:p>
            <a:pPr marL="342900" indent="-342900" algn="just">
              <a:buAutoNum type="arabicPeriod" startAt="2"/>
            </a:pPr>
            <a:endParaRPr lang="id-ID" sz="1800" dirty="0" smtClean="0"/>
          </a:p>
        </p:txBody>
      </p:sp>
      <p:sp>
        <p:nvSpPr>
          <p:cNvPr id="8" name="Rectangle 7"/>
          <p:cNvSpPr/>
          <p:nvPr/>
        </p:nvSpPr>
        <p:spPr>
          <a:xfrm>
            <a:off x="853164" y="4365104"/>
            <a:ext cx="10513168" cy="7200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lgn="just">
              <a:buFont typeface="+mj-lt"/>
              <a:buAutoNum type="arabicPeriod" startAt="3"/>
            </a:pPr>
            <a:r>
              <a:rPr lang="id-ID" sz="1800" dirty="0" smtClean="0"/>
              <a:t>Berdasarkan kesimpulan didapatkan nilai rata-rata kualitas hidup pasien hipertensi di Puskesmas Kayutangi 0,7844 yang dimana hasil tersebut mendekati 1 yaitu sehat sempurna</a:t>
            </a:r>
          </a:p>
        </p:txBody>
      </p:sp>
    </p:spTree>
    <p:extLst>
      <p:ext uri="{BB962C8B-B14F-4D97-AF65-F5344CB8AC3E}">
        <p14:creationId xmlns:p14="http://schemas.microsoft.com/office/powerpoint/2010/main" val="1924594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63552" y="1412776"/>
            <a:ext cx="3168352" cy="36724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800" dirty="0" smtClean="0"/>
              <a:t>Diharapkan bisa menganalisis lebih mendalam mengenai hubungan antara penyakit lain dan kualitas hidup pasien rawat jalan serta menambah jumlah responden dengan populasi yang lebih luas</a:t>
            </a:r>
            <a:endParaRPr lang="id-ID" sz="1800" dirty="0"/>
          </a:p>
        </p:txBody>
      </p:sp>
      <p:sp>
        <p:nvSpPr>
          <p:cNvPr id="5" name="Oval 4"/>
          <p:cNvSpPr/>
          <p:nvPr/>
        </p:nvSpPr>
        <p:spPr>
          <a:xfrm>
            <a:off x="2531604" y="764704"/>
            <a:ext cx="2232248" cy="110527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d-ID" sz="1800" b="1" dirty="0" smtClean="0">
                <a:solidFill>
                  <a:schemeClr val="tx1"/>
                </a:solidFill>
              </a:rPr>
              <a:t>Kepada  peneliti selanjutnya</a:t>
            </a:r>
            <a:endParaRPr lang="id-ID" sz="1800" b="1" dirty="0">
              <a:solidFill>
                <a:schemeClr val="tx1"/>
              </a:solidFill>
            </a:endParaRPr>
          </a:p>
        </p:txBody>
      </p:sp>
      <p:sp>
        <p:nvSpPr>
          <p:cNvPr id="6" name="Rounded Rectangle 5"/>
          <p:cNvSpPr/>
          <p:nvPr/>
        </p:nvSpPr>
        <p:spPr>
          <a:xfrm>
            <a:off x="6744072" y="1401623"/>
            <a:ext cx="3168352" cy="36724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1800" dirty="0" smtClean="0"/>
              <a:t>Diharapkan lebih ditingkatkan dengan memberikan intervensi dan edukasi seperti leaflet, ataupun konseling mengenai hipertensi serta memberikan dukungan guna meningkatkan kualitas hidup pasien hipertensi</a:t>
            </a:r>
            <a:endParaRPr lang="id-ID" sz="1800" dirty="0"/>
          </a:p>
        </p:txBody>
      </p:sp>
      <p:sp>
        <p:nvSpPr>
          <p:cNvPr id="7" name="Oval 6"/>
          <p:cNvSpPr/>
          <p:nvPr/>
        </p:nvSpPr>
        <p:spPr>
          <a:xfrm>
            <a:off x="7212124" y="764704"/>
            <a:ext cx="2232248" cy="110527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d-ID" sz="1800" b="1" dirty="0" smtClean="0">
                <a:solidFill>
                  <a:schemeClr val="tx1"/>
                </a:solidFill>
              </a:rPr>
              <a:t>Kepada Instansi</a:t>
            </a:r>
            <a:endParaRPr lang="id-ID" sz="1800" b="1" dirty="0">
              <a:solidFill>
                <a:schemeClr val="tx1"/>
              </a:solidFill>
            </a:endParaRPr>
          </a:p>
        </p:txBody>
      </p:sp>
      <p:sp>
        <p:nvSpPr>
          <p:cNvPr id="8" name="Title 1"/>
          <p:cNvSpPr>
            <a:spLocks noGrp="1"/>
          </p:cNvSpPr>
          <p:nvPr>
            <p:ph type="title"/>
          </p:nvPr>
        </p:nvSpPr>
        <p:spPr>
          <a:xfrm>
            <a:off x="3144313" y="332656"/>
            <a:ext cx="5617840" cy="493936"/>
          </a:xfrm>
        </p:spPr>
        <p:txBody>
          <a:bodyPr>
            <a:normAutofit/>
          </a:bodyPr>
          <a:lstStyle/>
          <a:p>
            <a:pPr algn="ctr"/>
            <a:r>
              <a:rPr lang="id-ID" sz="2800" b="1" dirty="0" smtClean="0"/>
              <a:t>Saran </a:t>
            </a:r>
            <a:endParaRPr lang="id-ID" sz="2800" dirty="0"/>
          </a:p>
        </p:txBody>
      </p:sp>
    </p:spTree>
    <p:extLst>
      <p:ext uri="{BB962C8B-B14F-4D97-AF65-F5344CB8AC3E}">
        <p14:creationId xmlns:p14="http://schemas.microsoft.com/office/powerpoint/2010/main" val="529440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2" name="Title 1"/>
          <p:cNvSpPr>
            <a:spLocks noGrp="1"/>
          </p:cNvSpPr>
          <p:nvPr>
            <p:ph type="title"/>
          </p:nvPr>
        </p:nvSpPr>
        <p:spPr>
          <a:xfrm>
            <a:off x="4511824" y="-200819"/>
            <a:ext cx="10515600" cy="1325563"/>
          </a:xfrm>
        </p:spPr>
        <p:txBody>
          <a:bodyPr>
            <a:normAutofit/>
          </a:bodyPr>
          <a:lstStyle/>
          <a:p>
            <a:r>
              <a:rPr lang="id-ID" sz="2800" b="1" dirty="0" smtClean="0"/>
              <a:t>DAFTAR PUSTAKA</a:t>
            </a:r>
            <a:endParaRPr lang="id-ID" sz="2800" b="1" dirty="0"/>
          </a:p>
        </p:txBody>
      </p:sp>
      <p:sp>
        <p:nvSpPr>
          <p:cNvPr id="4" name="Rectangle 3"/>
          <p:cNvSpPr/>
          <p:nvPr/>
        </p:nvSpPr>
        <p:spPr>
          <a:xfrm>
            <a:off x="551384" y="1196752"/>
            <a:ext cx="10657184" cy="4616648"/>
          </a:xfrm>
          <a:prstGeom prst="rect">
            <a:avLst/>
          </a:prstGeom>
        </p:spPr>
        <p:txBody>
          <a:bodyPr wrap="square">
            <a:spAutoFit/>
          </a:bodyPr>
          <a:lstStyle/>
          <a:p>
            <a:pPr marL="342900" indent="-342900" algn="just">
              <a:buFont typeface="+mj-lt"/>
              <a:buAutoNum type="arabicPeriod"/>
            </a:pPr>
            <a:r>
              <a:rPr lang="id-ID" dirty="0" smtClean="0"/>
              <a:t>Agustira</a:t>
            </a:r>
            <a:r>
              <a:rPr lang="id-ID" dirty="0"/>
              <a:t>, V., Simbolon, D., &amp; Kusdalinah, K. (2023). Hubungan Kadar Asam Urat Dengan Tekanan Darah Pada Civitas Akademik Poltekkes Kemenkes Bengkulu. </a:t>
            </a:r>
            <a:r>
              <a:rPr lang="id-ID" i="1" dirty="0"/>
              <a:t>Quality : Jurnal Kesehatan</a:t>
            </a:r>
            <a:r>
              <a:rPr lang="id-ID" dirty="0"/>
              <a:t>, </a:t>
            </a:r>
            <a:r>
              <a:rPr lang="id-ID" i="1" dirty="0"/>
              <a:t>17</a:t>
            </a:r>
            <a:r>
              <a:rPr lang="id-ID" dirty="0"/>
              <a:t>(2), 86–95. </a:t>
            </a:r>
            <a:endParaRPr lang="id-ID" dirty="0" smtClean="0"/>
          </a:p>
          <a:p>
            <a:pPr marL="342900" indent="-342900" algn="just">
              <a:buFont typeface="+mj-lt"/>
              <a:buAutoNum type="arabicPeriod"/>
            </a:pPr>
            <a:r>
              <a:rPr lang="id-ID" dirty="0" smtClean="0"/>
              <a:t>Aldiansa</a:t>
            </a:r>
            <a:r>
              <a:rPr lang="id-ID" dirty="0"/>
              <a:t>,  et al. (2023). Hubungan Perilaku Pencegahan Komplikasi Dengan Activity Daily Living Dan Tekanan Darah Penderita Hipertensi. </a:t>
            </a:r>
            <a:r>
              <a:rPr lang="id-ID" i="1" dirty="0"/>
              <a:t>4</a:t>
            </a:r>
            <a:r>
              <a:rPr lang="id-ID" dirty="0"/>
              <a:t>(3), 248–253</a:t>
            </a:r>
            <a:r>
              <a:rPr lang="id-ID" dirty="0" smtClean="0"/>
              <a:t>.</a:t>
            </a:r>
          </a:p>
          <a:p>
            <a:pPr marL="342900" indent="-342900" algn="just">
              <a:buFont typeface="+mj-lt"/>
              <a:buAutoNum type="arabicPeriod"/>
            </a:pPr>
            <a:r>
              <a:rPr lang="id-ID" dirty="0" smtClean="0"/>
              <a:t>Alfatih</a:t>
            </a:r>
            <a:r>
              <a:rPr lang="id-ID" dirty="0"/>
              <a:t>, H., Faishal, &amp; Irawan, E. (2021). Faktor Faktor Yang Mempengaruhi Kualitas Hidup Pasien Diabetes Mellitus Tipe II di Puskesmas Babakan Sari. </a:t>
            </a:r>
            <a:r>
              <a:rPr lang="id-ID" i="1" dirty="0"/>
              <a:t>Jurnal Keperawatan BSI</a:t>
            </a:r>
            <a:r>
              <a:rPr lang="id-ID" dirty="0"/>
              <a:t>, </a:t>
            </a:r>
            <a:r>
              <a:rPr lang="id-ID" i="1" dirty="0"/>
              <a:t>9</a:t>
            </a:r>
            <a:r>
              <a:rPr lang="id-ID" dirty="0"/>
              <a:t>(1), 74–81. </a:t>
            </a:r>
            <a:endParaRPr lang="id-ID" dirty="0" smtClean="0"/>
          </a:p>
          <a:p>
            <a:pPr marL="342900" indent="-342900" algn="just">
              <a:buFont typeface="+mj-lt"/>
              <a:buAutoNum type="arabicPeriod"/>
            </a:pPr>
            <a:r>
              <a:rPr lang="id-ID" dirty="0" smtClean="0"/>
              <a:t>Alfian </a:t>
            </a:r>
            <a:r>
              <a:rPr lang="id-ID" dirty="0"/>
              <a:t>Riza, Susanto Yugo, &amp; Khadizah Siti. (2017). Kualitas Hidup Pasien Hipertensi Dengan Penyakit Penyerta Di Poli Jantung Rsud Ratu Zalecha Martapura. </a:t>
            </a:r>
            <a:r>
              <a:rPr lang="id-ID" i="1" dirty="0"/>
              <a:t>Jurnal Pharmascience</a:t>
            </a:r>
            <a:r>
              <a:rPr lang="id-ID" dirty="0"/>
              <a:t>, </a:t>
            </a:r>
            <a:r>
              <a:rPr lang="id-ID" i="1" dirty="0"/>
              <a:t>04</a:t>
            </a:r>
            <a:r>
              <a:rPr lang="id-ID" dirty="0"/>
              <a:t>(02), 210–218. </a:t>
            </a:r>
            <a:endParaRPr lang="id-ID" dirty="0" smtClean="0"/>
          </a:p>
          <a:p>
            <a:pPr marL="342900" indent="-342900" algn="just">
              <a:buFont typeface="+mj-lt"/>
              <a:buAutoNum type="arabicPeriod"/>
            </a:pPr>
            <a:r>
              <a:rPr lang="id-ID" dirty="0" smtClean="0"/>
              <a:t>Alfianti </a:t>
            </a:r>
            <a:r>
              <a:rPr lang="id-ID" dirty="0"/>
              <a:t>Djamil, Andi Mappanganro, &amp; Wa Ode Sri Asnaniar. (2021). Faktor Resiko yang Berhubungan dengan Tekanan Darah pada Penderita Diabetes Mellitus Tipe II. </a:t>
            </a:r>
            <a:r>
              <a:rPr lang="id-ID" i="1" dirty="0"/>
              <a:t>Window of Nursing Journal</a:t>
            </a:r>
            <a:r>
              <a:rPr lang="id-ID" dirty="0"/>
              <a:t>, </a:t>
            </a:r>
            <a:r>
              <a:rPr lang="id-ID" i="1" dirty="0"/>
              <a:t>02</a:t>
            </a:r>
            <a:r>
              <a:rPr lang="id-ID" dirty="0"/>
              <a:t>(01), 1–12. </a:t>
            </a:r>
            <a:endParaRPr lang="id-ID" dirty="0" smtClean="0"/>
          </a:p>
          <a:p>
            <a:pPr marL="342900" indent="-342900" algn="just">
              <a:buFont typeface="+mj-lt"/>
              <a:buAutoNum type="arabicPeriod"/>
            </a:pPr>
            <a:r>
              <a:rPr lang="id-ID" dirty="0" smtClean="0"/>
              <a:t>Amalia</a:t>
            </a:r>
            <a:r>
              <a:rPr lang="id-ID" dirty="0"/>
              <a:t>, M., Oktarina, Y., &amp; Nurhusna, N. (2024). Faktor-Faktor yang Mempengaruhi Kualitas Hidup Pasien Diabetes Melitus di Puskesmas Simpang IV Sipin Kota Jambi. </a:t>
            </a:r>
            <a:r>
              <a:rPr lang="id-ID" i="1" dirty="0"/>
              <a:t>Jik Jurnal Ilmu Kesehatan</a:t>
            </a:r>
            <a:r>
              <a:rPr lang="id-ID" dirty="0"/>
              <a:t>, </a:t>
            </a:r>
            <a:r>
              <a:rPr lang="id-ID" i="1" dirty="0"/>
              <a:t>8</a:t>
            </a:r>
            <a:r>
              <a:rPr lang="id-ID" dirty="0"/>
              <a:t>(1), 33. </a:t>
            </a:r>
            <a:endParaRPr lang="id-ID" dirty="0" smtClean="0"/>
          </a:p>
          <a:p>
            <a:pPr marL="342900" indent="-342900" algn="just">
              <a:buFont typeface="+mj-lt"/>
              <a:buAutoNum type="arabicPeriod"/>
            </a:pPr>
            <a:r>
              <a:rPr lang="id-ID" dirty="0" smtClean="0"/>
              <a:t>Andayani</a:t>
            </a:r>
            <a:r>
              <a:rPr lang="id-ID" dirty="0"/>
              <a:t>, T. M., Herowati, R., &amp; Sukawati, N. W. (2021). The The Comparison of EQ-5D-5L with SF-6D Questionnaires to Measure The Life Quality of The Chronic Kidney Disease Patients in RSUD Kota Yogyakarta. </a:t>
            </a:r>
            <a:r>
              <a:rPr lang="id-ID" i="1" dirty="0"/>
              <a:t>Jurnal Farmasi Indonesia</a:t>
            </a:r>
            <a:r>
              <a:rPr lang="id-ID" dirty="0"/>
              <a:t>, </a:t>
            </a:r>
            <a:r>
              <a:rPr lang="id-ID" i="1" dirty="0"/>
              <a:t>18</a:t>
            </a:r>
            <a:r>
              <a:rPr lang="id-ID" dirty="0"/>
              <a:t>(2), 200–205</a:t>
            </a:r>
            <a:r>
              <a:rPr lang="id-ID" dirty="0" smtClean="0"/>
              <a:t>.</a:t>
            </a:r>
          </a:p>
          <a:p>
            <a:pPr marL="342900" indent="-342900" algn="just">
              <a:buFont typeface="+mj-lt"/>
              <a:buAutoNum type="arabicPeriod"/>
            </a:pPr>
            <a:r>
              <a:rPr lang="id-ID" dirty="0" smtClean="0"/>
              <a:t>Annisa</a:t>
            </a:r>
            <a:r>
              <a:rPr lang="id-ID" dirty="0"/>
              <a:t>, N., Nurlinda, A., &amp; Sumiaty. (2022). </a:t>
            </a:r>
            <a:r>
              <a:rPr lang="id-ID" i="1" dirty="0"/>
              <a:t>Faktor yang Berhubungan dengan Kejadian Hipertensi pada di Pustu Pulau Langkai Kota Makassar</a:t>
            </a:r>
            <a:r>
              <a:rPr lang="id-ID" dirty="0"/>
              <a:t>. </a:t>
            </a:r>
            <a:r>
              <a:rPr lang="id-ID" i="1" dirty="0"/>
              <a:t>03</a:t>
            </a:r>
            <a:r>
              <a:rPr lang="id-ID" dirty="0"/>
              <a:t>(02), 87–97</a:t>
            </a:r>
            <a:r>
              <a:rPr lang="id-ID" dirty="0" smtClean="0"/>
              <a:t>.</a:t>
            </a:r>
          </a:p>
          <a:p>
            <a:pPr marL="342900" indent="-342900" algn="just">
              <a:buFont typeface="+mj-lt"/>
              <a:buAutoNum type="arabicPeriod"/>
            </a:pPr>
            <a:r>
              <a:rPr lang="id-ID" dirty="0" smtClean="0"/>
              <a:t>Budhiana</a:t>
            </a:r>
            <a:r>
              <a:rPr lang="id-ID" dirty="0"/>
              <a:t>, J., Suheri, W., Ahmad, G., Dewi, R., &amp; Fajriah, N. (2022). Faktor-Faktor Yang Mempengaruhi Kualitas Hidup Lansia Penderita Hipertensi Di Kelurahan Cikole Kota Sukabumi. </a:t>
            </a:r>
            <a:r>
              <a:rPr lang="id-ID" i="1" dirty="0"/>
              <a:t>Jurnal Ilmu Kesehatan Bhakti Husada: Health Sciences Journal</a:t>
            </a:r>
            <a:r>
              <a:rPr lang="id-ID" dirty="0"/>
              <a:t>, </a:t>
            </a:r>
            <a:r>
              <a:rPr lang="id-ID" i="1" dirty="0"/>
              <a:t>13</a:t>
            </a:r>
            <a:r>
              <a:rPr lang="id-ID" dirty="0"/>
              <a:t>(02), 146–156. </a:t>
            </a:r>
            <a:endParaRPr lang="id-ID" dirty="0" smtClean="0"/>
          </a:p>
          <a:p>
            <a:pPr algn="just"/>
            <a:r>
              <a:rPr lang="id-ID" dirty="0" smtClean="0"/>
              <a:t> </a:t>
            </a:r>
            <a:endParaRPr lang="id-ID" dirty="0"/>
          </a:p>
        </p:txBody>
      </p:sp>
    </p:spTree>
    <p:extLst>
      <p:ext uri="{BB962C8B-B14F-4D97-AF65-F5344CB8AC3E}">
        <p14:creationId xmlns:p14="http://schemas.microsoft.com/office/powerpoint/2010/main" val="2793958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2" name="Title 1"/>
          <p:cNvSpPr>
            <a:spLocks noGrp="1"/>
          </p:cNvSpPr>
          <p:nvPr>
            <p:ph type="title"/>
          </p:nvPr>
        </p:nvSpPr>
        <p:spPr>
          <a:xfrm>
            <a:off x="4439816" y="-9730"/>
            <a:ext cx="10515600" cy="1325563"/>
          </a:xfrm>
        </p:spPr>
        <p:txBody>
          <a:bodyPr>
            <a:normAutofit/>
          </a:bodyPr>
          <a:lstStyle/>
          <a:p>
            <a:r>
              <a:rPr lang="id-ID" sz="2800" b="1" dirty="0" smtClean="0"/>
              <a:t>DAFTAR PUSTAKA</a:t>
            </a:r>
            <a:endParaRPr lang="id-ID" sz="2800" b="1" dirty="0"/>
          </a:p>
        </p:txBody>
      </p:sp>
      <p:sp>
        <p:nvSpPr>
          <p:cNvPr id="3" name="Rectangle 2"/>
          <p:cNvSpPr/>
          <p:nvPr/>
        </p:nvSpPr>
        <p:spPr>
          <a:xfrm>
            <a:off x="346945" y="1212877"/>
            <a:ext cx="10717607" cy="4616648"/>
          </a:xfrm>
          <a:prstGeom prst="rect">
            <a:avLst/>
          </a:prstGeom>
        </p:spPr>
        <p:txBody>
          <a:bodyPr wrap="square">
            <a:spAutoFit/>
          </a:bodyPr>
          <a:lstStyle/>
          <a:p>
            <a:pPr marL="342900" indent="-342900" algn="just">
              <a:buFont typeface="+mj-lt"/>
              <a:buAutoNum type="arabicPeriod" startAt="10"/>
            </a:pPr>
            <a:r>
              <a:rPr lang="id-ID" dirty="0" smtClean="0"/>
              <a:t>Chendra</a:t>
            </a:r>
            <a:r>
              <a:rPr lang="id-ID" dirty="0"/>
              <a:t>, R., Misnaniarti, &amp; Zulkarnain, M. (2020). Kualitas Hidup Lansia Peserta Prolanis Penderita Hipertensi Di Wilayah Kerja Puskesmas Kenten Laut. </a:t>
            </a:r>
            <a:r>
              <a:rPr lang="id-ID" i="1" dirty="0"/>
              <a:t>JUMANTIK Jurnal Ilmiah Penelitian Kesehatan</a:t>
            </a:r>
            <a:r>
              <a:rPr lang="id-ID" dirty="0"/>
              <a:t>, </a:t>
            </a:r>
            <a:r>
              <a:rPr lang="id-ID" i="1" dirty="0"/>
              <a:t>5</a:t>
            </a:r>
            <a:r>
              <a:rPr lang="id-ID" dirty="0"/>
              <a:t>(2), 126–137</a:t>
            </a:r>
            <a:r>
              <a:rPr lang="id-ID" dirty="0" smtClean="0"/>
              <a:t>.</a:t>
            </a:r>
          </a:p>
          <a:p>
            <a:pPr marL="342900" indent="-342900" algn="just">
              <a:buFont typeface="+mj-lt"/>
              <a:buAutoNum type="arabicPeriod" startAt="10"/>
            </a:pPr>
            <a:r>
              <a:rPr lang="id-ID" dirty="0" smtClean="0"/>
              <a:t>Dinda </a:t>
            </a:r>
            <a:r>
              <a:rPr lang="id-ID" dirty="0"/>
              <a:t>Dwi Anggreni, Nurhikmawati, Haidir Bima, I., Andi Kartini Eka Yanti, &amp; Rasfayanah. (2023). Karakteristik Penderita Hiperurisemia pada Pasien Hipertensi di Rumah Sakit Ibnu Sina Kota Makassar Tahun 2019. </a:t>
            </a:r>
            <a:r>
              <a:rPr lang="id-ID" i="1" dirty="0"/>
              <a:t>Fakumi Medical Journal: Jurnal Mahasiswa Kedokteran</a:t>
            </a:r>
            <a:r>
              <a:rPr lang="id-ID" dirty="0"/>
              <a:t>, </a:t>
            </a:r>
            <a:r>
              <a:rPr lang="id-ID" i="1" dirty="0"/>
              <a:t>3</a:t>
            </a:r>
            <a:r>
              <a:rPr lang="id-ID" dirty="0"/>
              <a:t>(3), 209–217. </a:t>
            </a:r>
            <a:endParaRPr lang="id-ID" dirty="0" smtClean="0"/>
          </a:p>
          <a:p>
            <a:pPr marL="342900" indent="-342900" algn="just">
              <a:buFont typeface="+mj-lt"/>
              <a:buAutoNum type="arabicPeriod" startAt="10"/>
            </a:pPr>
            <a:r>
              <a:rPr lang="id-ID" dirty="0" smtClean="0"/>
              <a:t>Ekarini</a:t>
            </a:r>
            <a:r>
              <a:rPr lang="id-ID" dirty="0"/>
              <a:t>, N. L. P., Wahyuni, J. D., &amp; Sulistyowati, D. (2020). Faktor - Faktor Yang Berhubungan Dengan Hipertensi Pada Usia Dewasa. </a:t>
            </a:r>
            <a:r>
              <a:rPr lang="id-ID" i="1" dirty="0"/>
              <a:t>Jkep</a:t>
            </a:r>
            <a:r>
              <a:rPr lang="id-ID" dirty="0"/>
              <a:t>, </a:t>
            </a:r>
            <a:r>
              <a:rPr lang="id-ID" i="1" dirty="0"/>
              <a:t>5</a:t>
            </a:r>
            <a:r>
              <a:rPr lang="id-ID" dirty="0"/>
              <a:t>(1), 61–73. </a:t>
            </a:r>
            <a:endParaRPr lang="id-ID" dirty="0" smtClean="0"/>
          </a:p>
          <a:p>
            <a:pPr marL="342900" indent="-342900" algn="just">
              <a:buFont typeface="+mj-lt"/>
              <a:buAutoNum type="arabicPeriod" startAt="10"/>
            </a:pPr>
            <a:r>
              <a:rPr lang="id-ID" dirty="0" smtClean="0"/>
              <a:t>Falo</a:t>
            </a:r>
            <a:r>
              <a:rPr lang="id-ID" dirty="0"/>
              <a:t>, A., Ludiana, &amp; Ayubbana, S. (2023). Penerapan Relaksasi Nafas Dalam Terhadap Tekanan Darah Pasien Hipertensi Di Wilayah Kerja UPTD Puskesmas Rawat Inap Banjarsari Kota Metro. </a:t>
            </a:r>
            <a:r>
              <a:rPr lang="id-ID" i="1" dirty="0"/>
              <a:t>Jurnal Cendikia Muda</a:t>
            </a:r>
            <a:r>
              <a:rPr lang="id-ID" dirty="0"/>
              <a:t>, </a:t>
            </a:r>
            <a:r>
              <a:rPr lang="id-ID" i="1" dirty="0"/>
              <a:t>3</a:t>
            </a:r>
            <a:r>
              <a:rPr lang="id-ID" dirty="0"/>
              <a:t>(1), 32–40</a:t>
            </a:r>
            <a:r>
              <a:rPr lang="id-ID" dirty="0" smtClean="0"/>
              <a:t>.</a:t>
            </a:r>
          </a:p>
          <a:p>
            <a:pPr marL="342900" indent="-342900" algn="just">
              <a:buFont typeface="+mj-lt"/>
              <a:buAutoNum type="arabicPeriod" startAt="10"/>
            </a:pPr>
            <a:r>
              <a:rPr lang="id-ID" dirty="0" smtClean="0"/>
              <a:t>Fatihah</a:t>
            </a:r>
            <a:r>
              <a:rPr lang="id-ID" dirty="0"/>
              <a:t>, A. Z., Andayani, T. M., &amp; Yasin, N. M. (2021). The Short Form-6 Dimension (SF-6D) Validity and Reliability in Hemodialysis Patients. </a:t>
            </a:r>
            <a:r>
              <a:rPr lang="id-ID" i="1" dirty="0"/>
              <a:t>Jurnal Farmasi Dan Ilmu Kefarmasian Indonesia</a:t>
            </a:r>
            <a:r>
              <a:rPr lang="id-ID" dirty="0"/>
              <a:t>, </a:t>
            </a:r>
            <a:r>
              <a:rPr lang="id-ID" i="1" dirty="0"/>
              <a:t>8</a:t>
            </a:r>
            <a:r>
              <a:rPr lang="id-ID" dirty="0"/>
              <a:t>(2), 150. </a:t>
            </a:r>
            <a:endParaRPr lang="id-ID" dirty="0" smtClean="0"/>
          </a:p>
          <a:p>
            <a:pPr marL="342900" indent="-342900" algn="just">
              <a:buFont typeface="+mj-lt"/>
              <a:buAutoNum type="arabicPeriod" startAt="10"/>
            </a:pPr>
            <a:r>
              <a:rPr lang="id-ID" dirty="0" smtClean="0"/>
              <a:t>Fitria</a:t>
            </a:r>
            <a:r>
              <a:rPr lang="id-ID" dirty="0"/>
              <a:t>, S. N., &amp; Prameswari, G. N. (2021). Faktor Risiko Kualitas Hidup Lansia Penderita Hipertensi. </a:t>
            </a:r>
            <a:r>
              <a:rPr lang="id-ID" i="1" dirty="0"/>
              <a:t>Indonesian Journal of Public Health and Nutrition</a:t>
            </a:r>
            <a:r>
              <a:rPr lang="id-ID" dirty="0"/>
              <a:t>, </a:t>
            </a:r>
            <a:r>
              <a:rPr lang="id-ID" i="1" dirty="0"/>
              <a:t>1</a:t>
            </a:r>
            <a:r>
              <a:rPr lang="id-ID" dirty="0"/>
              <a:t>(1), 472–478. </a:t>
            </a:r>
            <a:endParaRPr lang="id-ID" dirty="0" smtClean="0"/>
          </a:p>
          <a:p>
            <a:pPr marL="342900" indent="-342900" algn="just">
              <a:buFont typeface="+mj-lt"/>
              <a:buAutoNum type="arabicPeriod" startAt="10"/>
            </a:pPr>
            <a:r>
              <a:rPr lang="id-ID" dirty="0" smtClean="0"/>
              <a:t>Jamaruddin</a:t>
            </a:r>
            <a:r>
              <a:rPr lang="id-ID" dirty="0"/>
              <a:t>, J., &amp; Sudirman, S. (2022). Dimensi Pengukuran Kualitas Hidup Di Beberapa Negara. </a:t>
            </a:r>
            <a:r>
              <a:rPr lang="id-ID" i="1" dirty="0"/>
              <a:t>Jurnal Pallangga Praja (JPP)</a:t>
            </a:r>
            <a:r>
              <a:rPr lang="id-ID" dirty="0"/>
              <a:t>, </a:t>
            </a:r>
            <a:r>
              <a:rPr lang="id-ID" i="1" dirty="0"/>
              <a:t>4</a:t>
            </a:r>
            <a:r>
              <a:rPr lang="id-ID" dirty="0"/>
              <a:t>(1), 51–63</a:t>
            </a:r>
            <a:r>
              <a:rPr lang="id-ID" dirty="0" smtClean="0"/>
              <a:t>.</a:t>
            </a:r>
          </a:p>
          <a:p>
            <a:pPr marL="342900" indent="-342900" algn="just">
              <a:buFont typeface="+mj-lt"/>
              <a:buAutoNum type="arabicPeriod" startAt="10"/>
            </a:pPr>
            <a:r>
              <a:rPr lang="id-ID" dirty="0" smtClean="0"/>
              <a:t>Lestari</a:t>
            </a:r>
            <a:r>
              <a:rPr lang="id-ID" dirty="0"/>
              <a:t>, K. S., Susilawati, E., Istiqomah, A. N., Amalia, S. N., &amp; Aligita, W. (2023). AKTIVITAS ANTIHIPERTENSI EKSTRAK ETANOL DAUN MATOA (Pometia pinnata J.R.Forst. &amp; G.Forst.) PADA MODEL HEWAN HIPERTENSI YANG DIINDUKSI PREDNISON DAN NaCl. </a:t>
            </a:r>
            <a:r>
              <a:rPr lang="id-ID" i="1" dirty="0"/>
              <a:t>Jurnal Ilmiah Ibnu Sina (JIIS): Ilmu Farmasi Dan Kesehatan</a:t>
            </a:r>
            <a:r>
              <a:rPr lang="id-ID" dirty="0"/>
              <a:t>, </a:t>
            </a:r>
            <a:r>
              <a:rPr lang="id-ID" i="1" dirty="0"/>
              <a:t>8</a:t>
            </a:r>
            <a:r>
              <a:rPr lang="id-ID" dirty="0"/>
              <a:t>(1), 49–58. </a:t>
            </a:r>
            <a:endParaRPr lang="id-ID" dirty="0" smtClean="0"/>
          </a:p>
          <a:p>
            <a:pPr marL="342900" indent="-342900" algn="just">
              <a:buFont typeface="+mj-lt"/>
              <a:buAutoNum type="arabicPeriod" startAt="10"/>
            </a:pPr>
            <a:r>
              <a:rPr lang="id-ID" dirty="0" smtClean="0"/>
              <a:t>Levkovich</a:t>
            </a:r>
            <a:r>
              <a:rPr lang="id-ID" dirty="0"/>
              <a:t>, I., Shinan-Altman, S., Essar Schvartz, N., &amp; Alperin, M. (2021). Depression and Health-Related Quality of Life Among Elderly Patients during the COVID-19 Pandemic in Israel: A Cross-sectional Study. </a:t>
            </a:r>
            <a:r>
              <a:rPr lang="id-ID" i="1" dirty="0"/>
              <a:t>Journal of Primary Care and Community Health</a:t>
            </a:r>
            <a:r>
              <a:rPr lang="id-ID" dirty="0"/>
              <a:t>, </a:t>
            </a:r>
            <a:r>
              <a:rPr lang="id-ID" i="1" dirty="0"/>
              <a:t>12</a:t>
            </a:r>
            <a:r>
              <a:rPr lang="id-ID" dirty="0"/>
              <a:t>. </a:t>
            </a:r>
            <a:endParaRPr lang="id-ID" dirty="0" smtClean="0"/>
          </a:p>
        </p:txBody>
      </p:sp>
    </p:spTree>
    <p:extLst>
      <p:ext uri="{BB962C8B-B14F-4D97-AF65-F5344CB8AC3E}">
        <p14:creationId xmlns:p14="http://schemas.microsoft.com/office/powerpoint/2010/main" val="772719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1384" y="1196752"/>
            <a:ext cx="10729192" cy="4401205"/>
          </a:xfrm>
          <a:prstGeom prst="rect">
            <a:avLst/>
          </a:prstGeom>
        </p:spPr>
        <p:txBody>
          <a:bodyPr wrap="square">
            <a:spAutoFit/>
          </a:bodyPr>
          <a:lstStyle/>
          <a:p>
            <a:pPr marL="342900" indent="-342900" algn="just">
              <a:buFont typeface="+mj-lt"/>
              <a:buAutoNum type="arabicPeriod" startAt="19"/>
            </a:pPr>
            <a:r>
              <a:rPr lang="id-ID" dirty="0" smtClean="0"/>
              <a:t>Melani</a:t>
            </a:r>
            <a:r>
              <a:rPr lang="id-ID" dirty="0"/>
              <a:t>, F., Hasrat, K. T., Widyasti, B. A. C., &amp; Suhadi, R. (2017). Quality of Life Evaluation of Respondents with Hypertension Aged 40–75 Years Using SF-36 Instruments in Kalasan District, Sleman, Yogyakarta Province. </a:t>
            </a:r>
            <a:r>
              <a:rPr lang="id-ID" i="1" dirty="0"/>
              <a:t>Indonesian Journal of Clinical Pharmacy</a:t>
            </a:r>
            <a:r>
              <a:rPr lang="id-ID" dirty="0"/>
              <a:t>, </a:t>
            </a:r>
            <a:r>
              <a:rPr lang="id-ID" i="1" dirty="0"/>
              <a:t>6</a:t>
            </a:r>
            <a:r>
              <a:rPr lang="id-ID" dirty="0"/>
              <a:t>(3), 200–209. </a:t>
            </a:r>
            <a:endParaRPr lang="id-ID" dirty="0" smtClean="0"/>
          </a:p>
          <a:p>
            <a:pPr marL="342900" indent="-342900" algn="just">
              <a:buFont typeface="+mj-lt"/>
              <a:buAutoNum type="arabicPeriod" startAt="19"/>
            </a:pPr>
            <a:r>
              <a:rPr lang="id-ID" dirty="0" smtClean="0"/>
              <a:t>Nisa</a:t>
            </a:r>
            <a:r>
              <a:rPr lang="id-ID" dirty="0"/>
              <a:t>, H., &amp; Kurniawati, P. (2022). Kualitas Hidup Penderita Diabetes Melitus Dan Faktor Determinannya. </a:t>
            </a:r>
            <a:r>
              <a:rPr lang="id-ID" i="1" dirty="0"/>
              <a:t>Medical Technology and Public Health Journal</a:t>
            </a:r>
            <a:r>
              <a:rPr lang="id-ID" dirty="0"/>
              <a:t>, </a:t>
            </a:r>
            <a:r>
              <a:rPr lang="id-ID" i="1" dirty="0"/>
              <a:t>6</a:t>
            </a:r>
            <a:r>
              <a:rPr lang="id-ID" dirty="0"/>
              <a:t>(1), 72–83. </a:t>
            </a:r>
            <a:endParaRPr lang="id-ID" dirty="0" smtClean="0"/>
          </a:p>
          <a:p>
            <a:pPr marL="342900" indent="-342900" algn="just">
              <a:buFont typeface="+mj-lt"/>
              <a:buAutoNum type="arabicPeriod" startAt="19"/>
            </a:pPr>
            <a:r>
              <a:rPr lang="id-ID" dirty="0" smtClean="0"/>
              <a:t>Nopitasari</a:t>
            </a:r>
            <a:r>
              <a:rPr lang="id-ID" dirty="0"/>
              <a:t>, B. L., Rahmawati, C., &amp; Mitasari, B. (2021). Tingkat Kualitas Hidup Pasien Hipertensi di Puskesmas Gunung Sari Kabupaten Lombok Barat. </a:t>
            </a:r>
            <a:r>
              <a:rPr lang="id-ID" i="1" dirty="0"/>
              <a:t>Lumbung Farmasi: Jurnal Ilmu Kefarmasian</a:t>
            </a:r>
            <a:r>
              <a:rPr lang="id-ID" dirty="0"/>
              <a:t>, </a:t>
            </a:r>
            <a:r>
              <a:rPr lang="id-ID" i="1" dirty="0"/>
              <a:t>2</a:t>
            </a:r>
            <a:r>
              <a:rPr lang="id-ID" dirty="0"/>
              <a:t>(1), 121. </a:t>
            </a:r>
            <a:endParaRPr lang="id-ID" dirty="0" smtClean="0"/>
          </a:p>
          <a:p>
            <a:pPr marL="342900" indent="-342900" algn="just">
              <a:buFont typeface="+mj-lt"/>
              <a:buAutoNum type="arabicPeriod" startAt="19"/>
            </a:pPr>
            <a:r>
              <a:rPr lang="id-ID" dirty="0" smtClean="0"/>
              <a:t>Ns</a:t>
            </a:r>
            <a:r>
              <a:rPr lang="id-ID" dirty="0"/>
              <a:t>. Ainnur Rahmanti, &amp; Krisma Prihatini. (2021). Penerapan Terapi Relaksasi Autogenic Terhadap Penurunan Insomnia Pada Pasien Hipertensi Di Kota Semarang. </a:t>
            </a:r>
            <a:r>
              <a:rPr lang="id-ID" i="1" dirty="0"/>
              <a:t>Jurnal Ilmu Kedokteran Dan Kesehatan Indonesia</a:t>
            </a:r>
            <a:r>
              <a:rPr lang="id-ID" dirty="0"/>
              <a:t>, </a:t>
            </a:r>
            <a:r>
              <a:rPr lang="id-ID" i="1" dirty="0"/>
              <a:t>1</a:t>
            </a:r>
            <a:r>
              <a:rPr lang="id-ID" dirty="0"/>
              <a:t>(3), 45–54. </a:t>
            </a:r>
            <a:endParaRPr lang="id-ID" dirty="0" smtClean="0"/>
          </a:p>
          <a:p>
            <a:pPr marL="342900" indent="-342900" algn="just">
              <a:buFont typeface="+mj-lt"/>
              <a:buAutoNum type="arabicPeriod" startAt="19"/>
            </a:pPr>
            <a:r>
              <a:rPr lang="id-ID" dirty="0" smtClean="0"/>
              <a:t>Nurmalita</a:t>
            </a:r>
            <a:r>
              <a:rPr lang="id-ID" dirty="0"/>
              <a:t>, V., Annisaa, E., Pramono, D., &amp; Sunarsih, E. S. (2019). </a:t>
            </a:r>
            <a:r>
              <a:rPr lang="id-ID" i="1" dirty="0"/>
              <a:t>Hubungan Kepatuhan Minum Obat Antihipertensi Terhadap Kualitas Hidup Pada Pasien Hipertensi</a:t>
            </a:r>
            <a:r>
              <a:rPr lang="id-ID" dirty="0"/>
              <a:t>. </a:t>
            </a:r>
            <a:r>
              <a:rPr lang="id-ID" i="1" dirty="0"/>
              <a:t>8</a:t>
            </a:r>
            <a:r>
              <a:rPr lang="id-ID" dirty="0"/>
              <a:t>(4), 1366–1374</a:t>
            </a:r>
            <a:r>
              <a:rPr lang="id-ID" dirty="0" smtClean="0"/>
              <a:t>.</a:t>
            </a:r>
          </a:p>
          <a:p>
            <a:pPr marL="342900" indent="-342900" algn="just">
              <a:buFont typeface="+mj-lt"/>
              <a:buAutoNum type="arabicPeriod" startAt="19"/>
            </a:pPr>
            <a:r>
              <a:rPr lang="id-ID" dirty="0" smtClean="0"/>
              <a:t>Pertiwi</a:t>
            </a:r>
            <a:r>
              <a:rPr lang="id-ID" dirty="0"/>
              <a:t>, T. D., Agustina, N., Aquarista, M. F., Hadi, Z., Indah, M. F., Asrinawaty, A., &amp; Chandra, C. (2023). Faktor-Faktor Yang Berhubungan Dengan Kejadian Hipertensi pada Wanita Usia Subur (15-49 Tahun) di Wilayah Kerja UPTD Puskesmas Martapura Timur Tahun 2023. </a:t>
            </a:r>
            <a:r>
              <a:rPr lang="id-ID" i="1" dirty="0"/>
              <a:t>An-Nadaa Jurnal Kesehatan Masyarakat</a:t>
            </a:r>
            <a:r>
              <a:rPr lang="id-ID" dirty="0"/>
              <a:t>, </a:t>
            </a:r>
            <a:r>
              <a:rPr lang="id-ID" i="1" dirty="0"/>
              <a:t>10</a:t>
            </a:r>
            <a:r>
              <a:rPr lang="id-ID" dirty="0"/>
              <a:t>(2), 209. </a:t>
            </a:r>
            <a:endParaRPr lang="id-ID" dirty="0" smtClean="0"/>
          </a:p>
          <a:p>
            <a:pPr marL="342900" indent="-342900" algn="just">
              <a:buFont typeface="+mj-lt"/>
              <a:buAutoNum type="arabicPeriod" startAt="19"/>
            </a:pPr>
            <a:r>
              <a:rPr lang="id-ID" dirty="0" smtClean="0"/>
              <a:t>Pratiwi</a:t>
            </a:r>
            <a:r>
              <a:rPr lang="id-ID" dirty="0"/>
              <a:t>, A. (2020). Pengaruh Slow Deep Breathing Terhadap Tekanan Darah Pada Pasien Hipertensi. </a:t>
            </a:r>
            <a:r>
              <a:rPr lang="id-ID" i="1" dirty="0"/>
              <a:t>Masker Medika</a:t>
            </a:r>
            <a:r>
              <a:rPr lang="id-ID" dirty="0"/>
              <a:t>, </a:t>
            </a:r>
            <a:r>
              <a:rPr lang="id-ID" i="1" dirty="0"/>
              <a:t>8</a:t>
            </a:r>
            <a:r>
              <a:rPr lang="id-ID" dirty="0"/>
              <a:t>(2), 263–267. </a:t>
            </a:r>
            <a:endParaRPr lang="id-ID" dirty="0" smtClean="0"/>
          </a:p>
          <a:p>
            <a:pPr marL="342900" indent="-342900" algn="just">
              <a:buFont typeface="+mj-lt"/>
              <a:buAutoNum type="arabicPeriod" startAt="19"/>
            </a:pPr>
            <a:r>
              <a:rPr lang="id-ID" dirty="0" smtClean="0"/>
              <a:t>Putri</a:t>
            </a:r>
            <a:r>
              <a:rPr lang="id-ID" dirty="0"/>
              <a:t>, T. H., &amp; Salsabila, Z. R. (2021). Faktor Yang Memengaruhi Kualitas Hidup Pada Masyarakat Selama Pandemi Covid-19. </a:t>
            </a:r>
            <a:r>
              <a:rPr lang="id-ID" i="1" dirty="0"/>
              <a:t>Jurnal Keperawatan Jiwa</a:t>
            </a:r>
            <a:r>
              <a:rPr lang="id-ID" dirty="0"/>
              <a:t>, </a:t>
            </a:r>
            <a:r>
              <a:rPr lang="id-ID" i="1" dirty="0"/>
              <a:t>9</a:t>
            </a:r>
            <a:r>
              <a:rPr lang="id-ID" dirty="0"/>
              <a:t>(4), 729–738. </a:t>
            </a:r>
            <a:endParaRPr lang="id-ID" dirty="0" smtClean="0"/>
          </a:p>
          <a:p>
            <a:pPr marL="342900" indent="-342900" algn="just">
              <a:buFont typeface="+mj-lt"/>
              <a:buAutoNum type="arabicPeriod" startAt="19"/>
            </a:pPr>
            <a:r>
              <a:rPr lang="id-ID" dirty="0" smtClean="0"/>
              <a:t>Raffli</a:t>
            </a:r>
            <a:r>
              <a:rPr lang="id-ID" dirty="0"/>
              <a:t>, A., Yuswar, M. A., &amp; Rizkifani, S. (2023). Pengukuran Kualitas Hidup Penderita Hipertensi Menggunakan Instrumen EQ-5D-5L. </a:t>
            </a:r>
            <a:r>
              <a:rPr lang="id-ID" i="1" dirty="0"/>
              <a:t>Journal Syifa Sciences and Clinical Research</a:t>
            </a:r>
            <a:r>
              <a:rPr lang="id-ID" dirty="0"/>
              <a:t>, </a:t>
            </a:r>
            <a:r>
              <a:rPr lang="id-ID" i="1" dirty="0"/>
              <a:t>5</a:t>
            </a:r>
            <a:r>
              <a:rPr lang="id-ID" dirty="0"/>
              <a:t>(1), 200–206. </a:t>
            </a:r>
            <a:endParaRPr lang="id-ID" dirty="0" smtClean="0"/>
          </a:p>
        </p:txBody>
      </p:sp>
      <p:sp>
        <p:nvSpPr>
          <p:cNvPr id="4" name="Title 1"/>
          <p:cNvSpPr>
            <a:spLocks noGrp="1"/>
          </p:cNvSpPr>
          <p:nvPr>
            <p:ph type="title"/>
          </p:nvPr>
        </p:nvSpPr>
        <p:spPr>
          <a:xfrm>
            <a:off x="4439816" y="-9730"/>
            <a:ext cx="10515600" cy="1325563"/>
          </a:xfrm>
        </p:spPr>
        <p:txBody>
          <a:bodyPr>
            <a:normAutofit/>
          </a:bodyPr>
          <a:lstStyle/>
          <a:p>
            <a:r>
              <a:rPr lang="id-ID" sz="2800" b="1" dirty="0" smtClean="0"/>
              <a:t>DAFTAR PUSTAKA</a:t>
            </a:r>
            <a:endParaRPr lang="id-ID" sz="2800" b="1" dirty="0"/>
          </a:p>
        </p:txBody>
      </p:sp>
    </p:spTree>
    <p:extLst>
      <p:ext uri="{BB962C8B-B14F-4D97-AF65-F5344CB8AC3E}">
        <p14:creationId xmlns:p14="http://schemas.microsoft.com/office/powerpoint/2010/main" val="3813644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7368" y="1556792"/>
            <a:ext cx="11161240" cy="3970318"/>
          </a:xfrm>
          <a:prstGeom prst="rect">
            <a:avLst/>
          </a:prstGeom>
        </p:spPr>
        <p:txBody>
          <a:bodyPr wrap="square">
            <a:spAutoFit/>
          </a:bodyPr>
          <a:lstStyle/>
          <a:p>
            <a:pPr marL="342900" indent="-342900" algn="just">
              <a:buFont typeface="+mj-lt"/>
              <a:buAutoNum type="arabicPeriod" startAt="28"/>
            </a:pPr>
            <a:r>
              <a:rPr lang="id-ID" dirty="0" smtClean="0"/>
              <a:t>Rahmawati</a:t>
            </a:r>
            <a:r>
              <a:rPr lang="id-ID" dirty="0"/>
              <a:t>, R., &amp; Kasih, R. P. (2023). Hipertensi Usia Muda. </a:t>
            </a:r>
            <a:r>
              <a:rPr lang="id-ID" i="1" dirty="0"/>
              <a:t>GALENICAL : Jurnal Kedokteran Dan Kesehatan Mahasiswa Malikussaleh</a:t>
            </a:r>
            <a:r>
              <a:rPr lang="id-ID" dirty="0"/>
              <a:t>, </a:t>
            </a:r>
            <a:r>
              <a:rPr lang="id-ID" i="1" dirty="0"/>
              <a:t>2</a:t>
            </a:r>
            <a:r>
              <a:rPr lang="id-ID" dirty="0"/>
              <a:t>(5), 11</a:t>
            </a:r>
            <a:r>
              <a:rPr lang="id-ID" dirty="0" smtClean="0"/>
              <a:t>.</a:t>
            </a:r>
          </a:p>
          <a:p>
            <a:pPr marL="342900" indent="-342900" algn="just">
              <a:buFont typeface="+mj-lt"/>
              <a:buAutoNum type="arabicPeriod" startAt="28"/>
            </a:pPr>
            <a:r>
              <a:rPr lang="id-ID" dirty="0" smtClean="0"/>
              <a:t>Ratnawati</a:t>
            </a:r>
            <a:r>
              <a:rPr lang="id-ID" dirty="0"/>
              <a:t>, R., Utami, Y., &amp; Prasetiyo Putri, A. K. (2023). Faktor Yang Berpengaruh Terhadap Kualitas Hidup Penderita Hipertensi Di Wilayah UPTD Puskesmas Demangan Kota Madiun. </a:t>
            </a:r>
            <a:r>
              <a:rPr lang="id-ID" i="1" dirty="0"/>
              <a:t>JPKM: Jurnal Profesi Kesehatan Masyarakat</a:t>
            </a:r>
            <a:r>
              <a:rPr lang="id-ID" dirty="0"/>
              <a:t>, </a:t>
            </a:r>
            <a:r>
              <a:rPr lang="id-ID" i="1" dirty="0"/>
              <a:t>4</a:t>
            </a:r>
            <a:r>
              <a:rPr lang="id-ID" dirty="0"/>
              <a:t>(2), 133–137. </a:t>
            </a:r>
            <a:endParaRPr lang="id-ID" dirty="0" smtClean="0"/>
          </a:p>
          <a:p>
            <a:pPr marL="342900" indent="-342900" algn="just">
              <a:buFont typeface="+mj-lt"/>
              <a:buAutoNum type="arabicPeriod" startAt="28"/>
            </a:pPr>
            <a:r>
              <a:rPr lang="id-ID" dirty="0" smtClean="0"/>
              <a:t>Rendi</a:t>
            </a:r>
            <a:r>
              <a:rPr lang="id-ID" dirty="0"/>
              <a:t>, Wahyuni, T. D., &amp; Warsono. (2017). Pengaruh pendidikan kesehatan tentang hipertensi terhadap perubahan perilaku gaya hidup klien hipertensi di Puskesmas Dau Kabupaten Malang. </a:t>
            </a:r>
            <a:r>
              <a:rPr lang="id-ID" i="1" dirty="0"/>
              <a:t>Journal Nursing News</a:t>
            </a:r>
            <a:r>
              <a:rPr lang="id-ID" dirty="0"/>
              <a:t>, </a:t>
            </a:r>
            <a:r>
              <a:rPr lang="id-ID" i="1" dirty="0"/>
              <a:t>2</a:t>
            </a:r>
            <a:r>
              <a:rPr lang="id-ID" dirty="0"/>
              <a:t>(3), 83–92</a:t>
            </a:r>
            <a:r>
              <a:rPr lang="id-ID" dirty="0" smtClean="0"/>
              <a:t>.</a:t>
            </a:r>
          </a:p>
          <a:p>
            <a:pPr marL="342900" indent="-342900" algn="just">
              <a:buFont typeface="+mj-lt"/>
              <a:buAutoNum type="arabicPeriod" startAt="28"/>
            </a:pPr>
            <a:r>
              <a:rPr lang="id-ID" dirty="0" smtClean="0"/>
              <a:t>Rohana</a:t>
            </a:r>
            <a:r>
              <a:rPr lang="id-ID" dirty="0"/>
              <a:t>, I. G. A. P. D., Pome, G., &amp; Ulfa, M. H. (2022). Gambaran Tingkat Kualitas Hidup Pasien Hipertensi di Wilayah Binaan UPTD Puskesmas Sukaraya. </a:t>
            </a:r>
            <a:r>
              <a:rPr lang="id-ID" i="1" dirty="0"/>
              <a:t>Lentera Perawat</a:t>
            </a:r>
            <a:r>
              <a:rPr lang="id-ID" dirty="0"/>
              <a:t>, </a:t>
            </a:r>
            <a:r>
              <a:rPr lang="id-ID" i="1" dirty="0"/>
              <a:t>4</a:t>
            </a:r>
            <a:r>
              <a:rPr lang="id-ID" dirty="0"/>
              <a:t>(1), 53–61. </a:t>
            </a:r>
            <a:endParaRPr lang="id-ID" dirty="0" smtClean="0"/>
          </a:p>
          <a:p>
            <a:pPr marL="342900" indent="-342900" algn="just">
              <a:buFont typeface="+mj-lt"/>
              <a:buAutoNum type="arabicPeriod" startAt="28"/>
            </a:pPr>
            <a:r>
              <a:rPr lang="id-ID" dirty="0" smtClean="0"/>
              <a:t>Solikin</a:t>
            </a:r>
            <a:r>
              <a:rPr lang="id-ID" dirty="0"/>
              <a:t>, S., &amp; Muradi, M. (2020). Hubungan Kadar Kolesterol Dengan Derajat Hipertensi Pada Pasien Hipertensi Di Puskesmas Sungai Jingah. </a:t>
            </a:r>
            <a:r>
              <a:rPr lang="id-ID" i="1" dirty="0"/>
              <a:t>Jurnal Keperawatan Suaka Insan (Jksi)</a:t>
            </a:r>
            <a:r>
              <a:rPr lang="id-ID" dirty="0"/>
              <a:t>, </a:t>
            </a:r>
            <a:r>
              <a:rPr lang="id-ID" i="1" dirty="0"/>
              <a:t>5</a:t>
            </a:r>
            <a:r>
              <a:rPr lang="id-ID" dirty="0"/>
              <a:t>(1), 143–152. </a:t>
            </a:r>
            <a:endParaRPr lang="id-ID" dirty="0" smtClean="0"/>
          </a:p>
          <a:p>
            <a:pPr marL="342900" indent="-342900" algn="just">
              <a:buFont typeface="+mj-lt"/>
              <a:buAutoNum type="arabicPeriod" startAt="28"/>
            </a:pPr>
            <a:r>
              <a:rPr lang="id-ID" dirty="0" smtClean="0"/>
              <a:t>Sulistini</a:t>
            </a:r>
            <a:r>
              <a:rPr lang="id-ID" dirty="0"/>
              <a:t>, R., Muliyadi, M., &amp; Pebriani, M. (2022). Kualitas Hidup Pasien Dengan Hipertensi Pada Masa Pandemi Covid-19. </a:t>
            </a:r>
            <a:r>
              <a:rPr lang="id-ID" i="1" dirty="0"/>
              <a:t>JPP (Jurnal Kesehatan Poltekkes Palembang)</a:t>
            </a:r>
            <a:r>
              <a:rPr lang="id-ID" dirty="0"/>
              <a:t>, </a:t>
            </a:r>
            <a:r>
              <a:rPr lang="id-ID" i="1" dirty="0"/>
              <a:t>17</a:t>
            </a:r>
            <a:r>
              <a:rPr lang="id-ID" dirty="0"/>
              <a:t>(1), 44–48. </a:t>
            </a:r>
            <a:endParaRPr lang="id-ID" dirty="0" smtClean="0"/>
          </a:p>
          <a:p>
            <a:pPr marL="342900" indent="-342900" algn="just">
              <a:buFont typeface="+mj-lt"/>
              <a:buAutoNum type="arabicPeriod" startAt="28"/>
            </a:pPr>
            <a:r>
              <a:rPr lang="id-ID" dirty="0" smtClean="0"/>
              <a:t>Tandililing</a:t>
            </a:r>
            <a:r>
              <a:rPr lang="id-ID" dirty="0"/>
              <a:t>, S., Mukaddas, A., &amp; Faustine, I. (2017). Profil Penggunaan Obat Pasien Hipertensi Esensial Di Instalasi Rawat Jalan Rumah Sakit Umum Daerah I Lagaligo Kabupaten Luwu Timur Periode Januari-Desember Tahun 2014. </a:t>
            </a:r>
            <a:r>
              <a:rPr lang="id-ID" i="1" dirty="0"/>
              <a:t>Jurnal Farmasi Galenika (Galenika Journal of Pharmacy) (e-Journal)</a:t>
            </a:r>
            <a:r>
              <a:rPr lang="id-ID" dirty="0"/>
              <a:t>, </a:t>
            </a:r>
            <a:r>
              <a:rPr lang="id-ID" i="1" dirty="0"/>
              <a:t>3</a:t>
            </a:r>
            <a:r>
              <a:rPr lang="id-ID" dirty="0"/>
              <a:t>(1), 49–56. </a:t>
            </a:r>
            <a:endParaRPr lang="id-ID" dirty="0" smtClean="0"/>
          </a:p>
          <a:p>
            <a:pPr marL="342900" indent="-342900" algn="just">
              <a:buFont typeface="+mj-lt"/>
              <a:buAutoNum type="arabicPeriod" startAt="28"/>
            </a:pPr>
            <a:r>
              <a:rPr lang="id-ID" dirty="0" smtClean="0"/>
              <a:t>Theo</a:t>
            </a:r>
            <a:r>
              <a:rPr lang="id-ID" dirty="0"/>
              <a:t>, P. M. P. O., Kalesaran, A. F. C., &amp; Langi, F. L. F. G. (2022). Hubungan Antara Faktor Sosiodemografi dan Penyakit Hipertensi dengan Kualitas Hidup Lansia di Kelurahan Manado Tua Dua Kecamatan Bunaken Kepulauan Kota Manado. </a:t>
            </a:r>
            <a:r>
              <a:rPr lang="id-ID" i="1" dirty="0"/>
              <a:t>PREPOTIF (Jurnal Kesehatan Masyarakat)</a:t>
            </a:r>
            <a:r>
              <a:rPr lang="id-ID" dirty="0"/>
              <a:t>, </a:t>
            </a:r>
            <a:r>
              <a:rPr lang="id-ID" i="1" dirty="0"/>
              <a:t>6</a:t>
            </a:r>
            <a:r>
              <a:rPr lang="id-ID" dirty="0"/>
              <a:t>(3), 2623–2632</a:t>
            </a:r>
            <a:r>
              <a:rPr lang="id-ID" dirty="0" smtClean="0"/>
              <a:t>.</a:t>
            </a:r>
          </a:p>
        </p:txBody>
      </p:sp>
      <p:sp>
        <p:nvSpPr>
          <p:cNvPr id="6" name="Title 1"/>
          <p:cNvSpPr>
            <a:spLocks noGrp="1"/>
          </p:cNvSpPr>
          <p:nvPr>
            <p:ph type="title"/>
          </p:nvPr>
        </p:nvSpPr>
        <p:spPr>
          <a:xfrm>
            <a:off x="4439816" y="-9730"/>
            <a:ext cx="10515600" cy="1325563"/>
          </a:xfrm>
        </p:spPr>
        <p:txBody>
          <a:bodyPr>
            <a:normAutofit/>
          </a:bodyPr>
          <a:lstStyle/>
          <a:p>
            <a:r>
              <a:rPr lang="id-ID" sz="2800" b="1" dirty="0" smtClean="0"/>
              <a:t>DAFTAR PUSTAKA</a:t>
            </a:r>
            <a:endParaRPr lang="id-ID" sz="2800" b="1" dirty="0"/>
          </a:p>
        </p:txBody>
      </p:sp>
    </p:spTree>
    <p:extLst>
      <p:ext uri="{BB962C8B-B14F-4D97-AF65-F5344CB8AC3E}">
        <p14:creationId xmlns:p14="http://schemas.microsoft.com/office/powerpoint/2010/main" val="1865622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1958" y="1480913"/>
            <a:ext cx="10428617" cy="3754874"/>
          </a:xfrm>
          <a:prstGeom prst="rect">
            <a:avLst/>
          </a:prstGeom>
        </p:spPr>
        <p:txBody>
          <a:bodyPr wrap="square">
            <a:spAutoFit/>
          </a:bodyPr>
          <a:lstStyle/>
          <a:p>
            <a:pPr marL="342900" indent="-342900" algn="just">
              <a:buFont typeface="+mj-lt"/>
              <a:buAutoNum type="arabicPeriod" startAt="36"/>
            </a:pPr>
            <a:r>
              <a:rPr lang="id-ID" dirty="0" smtClean="0"/>
              <a:t>Tri</a:t>
            </a:r>
            <a:r>
              <a:rPr lang="id-ID" dirty="0"/>
              <a:t>, P. R., Asmara, J. I., &amp; Istianna, N. (2022). Faktor Sosiodemografi Yang Berhubungan Dengan Kualitas Hidup Lansia Di Daerah Bencana. </a:t>
            </a:r>
            <a:r>
              <a:rPr lang="id-ID" i="1" dirty="0"/>
              <a:t>Jurnal Keperawatan Galuh</a:t>
            </a:r>
            <a:r>
              <a:rPr lang="id-ID" dirty="0"/>
              <a:t>, </a:t>
            </a:r>
            <a:r>
              <a:rPr lang="id-ID" i="1" dirty="0"/>
              <a:t>4</a:t>
            </a:r>
            <a:r>
              <a:rPr lang="id-ID" dirty="0"/>
              <a:t>(1), 27. </a:t>
            </a:r>
            <a:endParaRPr lang="id-ID" dirty="0" smtClean="0"/>
          </a:p>
          <a:p>
            <a:pPr marL="342900" indent="-342900" algn="just">
              <a:buFont typeface="+mj-lt"/>
              <a:buAutoNum type="arabicPeriod" startAt="36"/>
            </a:pPr>
            <a:r>
              <a:rPr lang="id-ID" dirty="0" smtClean="0"/>
              <a:t>Warjiman</a:t>
            </a:r>
            <a:r>
              <a:rPr lang="id-ID" dirty="0"/>
              <a:t>, Unja, Er, E., Gabrilinda, Yohana, Hapsari, &amp; Dwi, F. (2020). Skrining dan edukasi penderita hipertensi. </a:t>
            </a:r>
            <a:r>
              <a:rPr lang="id-ID" i="1" dirty="0"/>
              <a:t>Jurnal Suaka Insan Mengabdi (JSIM)</a:t>
            </a:r>
            <a:r>
              <a:rPr lang="id-ID" dirty="0"/>
              <a:t>, </a:t>
            </a:r>
            <a:r>
              <a:rPr lang="id-ID" i="1" dirty="0"/>
              <a:t>2</a:t>
            </a:r>
            <a:r>
              <a:rPr lang="id-ID" dirty="0"/>
              <a:t>(1), 15–26. </a:t>
            </a:r>
            <a:endParaRPr lang="id-ID" dirty="0" smtClean="0"/>
          </a:p>
          <a:p>
            <a:pPr marL="342900" indent="-342900" algn="just">
              <a:buFont typeface="+mj-lt"/>
              <a:buAutoNum type="arabicPeriod" startAt="36"/>
            </a:pPr>
            <a:r>
              <a:rPr lang="id-ID" dirty="0" smtClean="0"/>
              <a:t>Wijayanti</a:t>
            </a:r>
            <a:r>
              <a:rPr lang="id-ID" dirty="0"/>
              <a:t>, A. N., Kartikaningrum, V., &amp; Nurcahyani, D. (2023). Penyuluhan Kesehantan Tentang Pencegahan Dan pengendalian Hipertensi Terhadap Penderita Hipertensi Dan Ibu PKK Kelurahan Takeran, Magetan. </a:t>
            </a:r>
            <a:r>
              <a:rPr lang="id-ID" i="1" dirty="0"/>
              <a:t>Jurnal ABDIMAS Indonesia</a:t>
            </a:r>
            <a:r>
              <a:rPr lang="id-ID" dirty="0"/>
              <a:t>, </a:t>
            </a:r>
            <a:r>
              <a:rPr lang="id-ID" i="1" dirty="0"/>
              <a:t>1</a:t>
            </a:r>
            <a:r>
              <a:rPr lang="id-ID" dirty="0"/>
              <a:t>(1), 198–208. </a:t>
            </a:r>
            <a:endParaRPr lang="id-ID" dirty="0" smtClean="0"/>
          </a:p>
          <a:p>
            <a:pPr marL="342900" indent="-342900" algn="just">
              <a:buFont typeface="+mj-lt"/>
              <a:buAutoNum type="arabicPeriod" startAt="36"/>
            </a:pPr>
            <a:r>
              <a:rPr lang="id-ID" dirty="0" smtClean="0"/>
              <a:t>Yumassik</a:t>
            </a:r>
            <a:r>
              <a:rPr lang="id-ID" dirty="0"/>
              <a:t>, A. M., Azizah, N., Ilahi, F. S., Wahyuni, A., Aisyah, N., &amp; Soraya. (2024). Hubungan Kualitas Hidup Paisen Hipertensi Dengan Karakteristik Demografi Menggunakan Instrumen EQ-5D Di Puskesmas S. Parman Kota Banjarmasin. </a:t>
            </a:r>
            <a:r>
              <a:rPr lang="id-ID" i="1" dirty="0"/>
              <a:t>Insan Farmasi Indonesia</a:t>
            </a:r>
            <a:r>
              <a:rPr lang="id-ID" dirty="0"/>
              <a:t>, </a:t>
            </a:r>
            <a:r>
              <a:rPr lang="id-ID" i="1" dirty="0"/>
              <a:t>7</a:t>
            </a:r>
            <a:r>
              <a:rPr lang="id-ID" dirty="0"/>
              <a:t>(Mei), 1–8. </a:t>
            </a:r>
            <a:endParaRPr lang="id-ID" dirty="0" smtClean="0"/>
          </a:p>
          <a:p>
            <a:pPr marL="342900" indent="-342900" algn="just">
              <a:buFont typeface="+mj-lt"/>
              <a:buAutoNum type="arabicPeriod" startAt="36"/>
            </a:pPr>
            <a:r>
              <a:rPr lang="id-ID" dirty="0" smtClean="0"/>
              <a:t>Yumassik</a:t>
            </a:r>
            <a:r>
              <a:rPr lang="id-ID" dirty="0"/>
              <a:t>, A. M., Widodo, G. P., &amp; Andayani, T. M. (2022). Analisis Biaya dan Indeks Utilitas yang Diukur Menggunakan SF-6D pada Pasien Gagal Ginjal Kronis dengan Hemodialisis di RSUD ADJI BATARA AGUNG DEWA SAKTI KUTAI KARTANEGARA. </a:t>
            </a:r>
            <a:r>
              <a:rPr lang="id-ID" i="1" dirty="0"/>
              <a:t>Ibnu Sina</a:t>
            </a:r>
            <a:r>
              <a:rPr lang="id-ID" dirty="0"/>
              <a:t>, </a:t>
            </a:r>
            <a:r>
              <a:rPr lang="id-ID" i="1" dirty="0"/>
              <a:t>7</a:t>
            </a:r>
            <a:r>
              <a:rPr lang="id-ID" dirty="0"/>
              <a:t>(10.2022), 290–299</a:t>
            </a:r>
            <a:r>
              <a:rPr lang="id-ID" dirty="0" smtClean="0"/>
              <a:t>.</a:t>
            </a:r>
          </a:p>
          <a:p>
            <a:pPr marL="342900" indent="-342900" algn="just">
              <a:buFont typeface="+mj-lt"/>
              <a:buAutoNum type="arabicPeriod" startAt="36"/>
            </a:pPr>
            <a:r>
              <a:rPr lang="id-ID" dirty="0" smtClean="0"/>
              <a:t>Yunus</a:t>
            </a:r>
            <a:r>
              <a:rPr lang="id-ID" dirty="0"/>
              <a:t>, M., Aditya, I. W. C., &amp; Eksa, D. R. (2021). </a:t>
            </a:r>
            <a:r>
              <a:rPr lang="id-ID" i="1" dirty="0"/>
              <a:t>Hubungan Usia dan Jenis Kelamin dengan Kejadian Hipertensi di Puskesmas Haji Pemanggilan Kecamatan Anak Tuha Kab. Lampung Tengah</a:t>
            </a:r>
            <a:r>
              <a:rPr lang="id-ID" dirty="0"/>
              <a:t>. </a:t>
            </a:r>
            <a:r>
              <a:rPr lang="id-ID" i="1" dirty="0"/>
              <a:t>35</a:t>
            </a:r>
            <a:r>
              <a:rPr lang="id-ID" dirty="0"/>
              <a:t>(3), 229–239</a:t>
            </a:r>
            <a:r>
              <a:rPr lang="id-ID" dirty="0" smtClean="0"/>
              <a:t>.</a:t>
            </a:r>
          </a:p>
          <a:p>
            <a:pPr marL="342900" indent="-342900" algn="just">
              <a:buFont typeface="+mj-lt"/>
              <a:buAutoNum type="arabicPeriod" startAt="36"/>
            </a:pPr>
            <a:r>
              <a:rPr lang="id-ID" dirty="0" smtClean="0"/>
              <a:t>Yuswar</a:t>
            </a:r>
            <a:r>
              <a:rPr lang="id-ID" dirty="0"/>
              <a:t>, M. A., Purwanti, N. U., &amp; Zuraida, W. (2019). Pengukuran Kualitas Hidup Pasien Hipertensi di Puskesmas Perumnas I Kota Pontianak yang Menggunakan Antihipertensi melalui EQ5D Questionnaire dan VAS. </a:t>
            </a:r>
            <a:r>
              <a:rPr lang="id-ID" i="1" dirty="0"/>
              <a:t>Pustaka Kesehatan</a:t>
            </a:r>
            <a:r>
              <a:rPr lang="id-ID" dirty="0"/>
              <a:t>, </a:t>
            </a:r>
            <a:r>
              <a:rPr lang="id-ID" i="1" dirty="0"/>
              <a:t>7</a:t>
            </a:r>
            <a:r>
              <a:rPr lang="id-ID" dirty="0"/>
              <a:t>(2), 65.</a:t>
            </a:r>
          </a:p>
        </p:txBody>
      </p:sp>
      <p:sp>
        <p:nvSpPr>
          <p:cNvPr id="4" name="Title 1"/>
          <p:cNvSpPr>
            <a:spLocks noGrp="1"/>
          </p:cNvSpPr>
          <p:nvPr>
            <p:ph type="title"/>
          </p:nvPr>
        </p:nvSpPr>
        <p:spPr>
          <a:xfrm>
            <a:off x="4439816" y="-9730"/>
            <a:ext cx="10515600" cy="1325563"/>
          </a:xfrm>
        </p:spPr>
        <p:txBody>
          <a:bodyPr>
            <a:normAutofit/>
          </a:bodyPr>
          <a:lstStyle/>
          <a:p>
            <a:r>
              <a:rPr lang="id-ID" sz="2800" b="1" dirty="0" smtClean="0"/>
              <a:t>DAFTAR PUSTAKA</a:t>
            </a:r>
            <a:endParaRPr lang="id-ID" sz="2800" b="1" dirty="0"/>
          </a:p>
        </p:txBody>
      </p:sp>
    </p:spTree>
    <p:extLst>
      <p:ext uri="{BB962C8B-B14F-4D97-AF65-F5344CB8AC3E}">
        <p14:creationId xmlns:p14="http://schemas.microsoft.com/office/powerpoint/2010/main" val="222453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2" name="Title 1"/>
          <p:cNvSpPr>
            <a:spLocks noGrp="1"/>
          </p:cNvSpPr>
          <p:nvPr>
            <p:ph type="title"/>
          </p:nvPr>
        </p:nvSpPr>
        <p:spPr>
          <a:xfrm>
            <a:off x="2704723" y="-243408"/>
            <a:ext cx="6411144" cy="1325563"/>
          </a:xfrm>
        </p:spPr>
        <p:txBody>
          <a:bodyPr>
            <a:normAutofit/>
          </a:bodyPr>
          <a:lstStyle/>
          <a:p>
            <a:pPr algn="ctr"/>
            <a:r>
              <a:rPr lang="id-ID" sz="2800" b="1" dirty="0" smtClean="0">
                <a:latin typeface="Times New Roman" pitchFamily="18" charset="0"/>
                <a:cs typeface="Times New Roman" pitchFamily="18" charset="0"/>
              </a:rPr>
              <a:t>LAMPIRAN</a:t>
            </a:r>
            <a:endParaRPr lang="id-ID" sz="2800" b="1" dirty="0">
              <a:latin typeface="Times New Roman" pitchFamily="18" charset="0"/>
              <a:cs typeface="Times New Roman"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84" y="1589348"/>
            <a:ext cx="4582188" cy="4428848"/>
          </a:xfrm>
          <a:prstGeom prst="rect">
            <a:avLst/>
          </a:prstGeom>
        </p:spPr>
      </p:pic>
      <p:sp>
        <p:nvSpPr>
          <p:cNvPr id="5" name="Title 1"/>
          <p:cNvSpPr txBox="1">
            <a:spLocks/>
          </p:cNvSpPr>
          <p:nvPr/>
        </p:nvSpPr>
        <p:spPr>
          <a:xfrm>
            <a:off x="1343472" y="908720"/>
            <a:ext cx="4073611" cy="57606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d-ID" sz="1800" b="1" dirty="0" smtClean="0"/>
              <a:t>Lembar Informed Consent</a:t>
            </a:r>
            <a:endParaRPr lang="id-ID" sz="1800" b="1" dirty="0"/>
          </a:p>
        </p:txBody>
      </p:sp>
      <p:sp>
        <p:nvSpPr>
          <p:cNvPr id="6" name="Title 1"/>
          <p:cNvSpPr txBox="1">
            <a:spLocks/>
          </p:cNvSpPr>
          <p:nvPr/>
        </p:nvSpPr>
        <p:spPr>
          <a:xfrm>
            <a:off x="6528048" y="903040"/>
            <a:ext cx="3822297" cy="57606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d-ID" sz="1800" b="1" dirty="0" smtClean="0"/>
              <a:t>Lembar karakteristik demografi</a:t>
            </a:r>
            <a:endParaRPr lang="id-ID" sz="1800" b="1"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3992" y="1484784"/>
            <a:ext cx="4464496" cy="453341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488" y="1307928"/>
            <a:ext cx="4265553" cy="484559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0016" y="1243556"/>
            <a:ext cx="4170290" cy="4847965"/>
          </a:xfrm>
          <a:prstGeom prst="rect">
            <a:avLst/>
          </a:prstGeom>
        </p:spPr>
      </p:pic>
      <p:sp>
        <p:nvSpPr>
          <p:cNvPr id="7" name="Title 1"/>
          <p:cNvSpPr txBox="1">
            <a:spLocks/>
          </p:cNvSpPr>
          <p:nvPr/>
        </p:nvSpPr>
        <p:spPr>
          <a:xfrm>
            <a:off x="4541539" y="715294"/>
            <a:ext cx="3396954" cy="57606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d-ID" sz="1800" b="1" dirty="0" smtClean="0"/>
              <a:t>Lembar Instrumen SF-6D</a:t>
            </a:r>
            <a:endParaRPr lang="id-ID" sz="1800" b="1" dirty="0"/>
          </a:p>
        </p:txBody>
      </p:sp>
    </p:spTree>
    <p:extLst>
      <p:ext uri="{BB962C8B-B14F-4D97-AF65-F5344CB8AC3E}">
        <p14:creationId xmlns:p14="http://schemas.microsoft.com/office/powerpoint/2010/main" val="3957356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978" y="1124744"/>
            <a:ext cx="3805267" cy="273630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8048" y="1124745"/>
            <a:ext cx="3888432" cy="273630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5398" y="4037004"/>
            <a:ext cx="3861081" cy="260896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1978" y="4106038"/>
            <a:ext cx="3805267" cy="2539930"/>
          </a:xfrm>
          <a:prstGeom prst="rect">
            <a:avLst/>
          </a:prstGeom>
        </p:spPr>
      </p:pic>
      <p:sp>
        <p:nvSpPr>
          <p:cNvPr id="7" name="Title 1"/>
          <p:cNvSpPr txBox="1">
            <a:spLocks/>
          </p:cNvSpPr>
          <p:nvPr/>
        </p:nvSpPr>
        <p:spPr>
          <a:xfrm>
            <a:off x="3788332" y="548680"/>
            <a:ext cx="4680520" cy="57606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d-ID" sz="1800" b="1" dirty="0" smtClean="0"/>
              <a:t>Lampiran data statistik SPSS </a:t>
            </a:r>
            <a:r>
              <a:rPr lang="id-ID" sz="1800" b="1" i="1" dirty="0" smtClean="0"/>
              <a:t>uji Chi Square</a:t>
            </a:r>
            <a:endParaRPr lang="id-ID" sz="1800" b="1" i="1" dirty="0"/>
          </a:p>
        </p:txBody>
      </p:sp>
    </p:spTree>
    <p:extLst>
      <p:ext uri="{BB962C8B-B14F-4D97-AF65-F5344CB8AC3E}">
        <p14:creationId xmlns:p14="http://schemas.microsoft.com/office/powerpoint/2010/main" val="3448068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199" y="1124744"/>
            <a:ext cx="4608512" cy="25922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8007" y="1124744"/>
            <a:ext cx="4896545" cy="259228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171" y="3933056"/>
            <a:ext cx="4287540" cy="249289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2977" y="3934083"/>
            <a:ext cx="4871575" cy="2495452"/>
          </a:xfrm>
          <a:prstGeom prst="rect">
            <a:avLst/>
          </a:prstGeom>
        </p:spPr>
      </p:pic>
    </p:spTree>
    <p:extLst>
      <p:ext uri="{BB962C8B-B14F-4D97-AF65-F5344CB8AC3E}">
        <p14:creationId xmlns:p14="http://schemas.microsoft.com/office/powerpoint/2010/main" val="276120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5"/>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Tema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4201</TotalTime>
  <Words>2416</Words>
  <Application>Microsoft Office PowerPoint</Application>
  <PresentationFormat>Custom</PresentationFormat>
  <Paragraphs>192</Paragraphs>
  <Slides>27</Slides>
  <Notes>14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Tema Office</vt:lpstr>
      <vt:lpstr>PowerPoint Presentation</vt:lpstr>
      <vt:lpstr>LATAR BELAKANG</vt:lpstr>
      <vt:lpstr>Rumusan Masalah</vt:lpstr>
      <vt:lpstr>Tinjauan Pustaka</vt:lpstr>
      <vt:lpstr>KERANGKA BERPIKIR</vt:lpstr>
      <vt:lpstr>PowerPoint Presentation</vt:lpstr>
      <vt:lpstr>METODE PENELITIAN</vt:lpstr>
      <vt:lpstr>METODE PENELITIAN</vt:lpstr>
      <vt:lpstr>METODE PENELITIAN</vt:lpstr>
      <vt:lpstr>METODE PENELITIAN</vt:lpstr>
      <vt:lpstr>Hasil dan Pembahasan </vt:lpstr>
      <vt:lpstr>Data Karakteristik Responden</vt:lpstr>
      <vt:lpstr>Karakteristik sosiodemografi </vt:lpstr>
      <vt:lpstr>PowerPoint Presentation</vt:lpstr>
      <vt:lpstr>Kualitas Hidup</vt:lpstr>
      <vt:lpstr>Kesimpulan </vt:lpstr>
      <vt:lpstr>Saran </vt:lpstr>
      <vt:lpstr>DAFTAR PUSTAKA</vt:lpstr>
      <vt:lpstr>DAFTAR PUSTAKA</vt:lpstr>
      <vt:lpstr>DAFTAR PUSTAKA</vt:lpstr>
      <vt:lpstr>DAFTAR PUSTAKA</vt:lpstr>
      <vt:lpstr>DAFTAR PUSTAKA</vt:lpstr>
      <vt:lpstr>LAMPIRAN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 himah</dc:creator>
  <cp:lastModifiedBy>Windows User</cp:lastModifiedBy>
  <cp:revision>111</cp:revision>
  <dcterms:created xsi:type="dcterms:W3CDTF">2024-06-24T07:47:23Z</dcterms:created>
  <dcterms:modified xsi:type="dcterms:W3CDTF">2024-12-09T17:51:12Z</dcterms:modified>
</cp:coreProperties>
</file>